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28"/>
  </p:notesMasterIdLst>
  <p:handoutMasterIdLst>
    <p:handoutMasterId r:id="rId29"/>
  </p:handoutMasterIdLst>
  <p:sldIdLst>
    <p:sldId id="261" r:id="rId3"/>
    <p:sldId id="257" r:id="rId4"/>
    <p:sldId id="271" r:id="rId5"/>
    <p:sldId id="273" r:id="rId6"/>
    <p:sldId id="275" r:id="rId7"/>
    <p:sldId id="276" r:id="rId8"/>
    <p:sldId id="277" r:id="rId9"/>
    <p:sldId id="279" r:id="rId10"/>
    <p:sldId id="281" r:id="rId11"/>
    <p:sldId id="282" r:id="rId12"/>
    <p:sldId id="283" r:id="rId13"/>
    <p:sldId id="284" r:id="rId14"/>
    <p:sldId id="285" r:id="rId15"/>
    <p:sldId id="286" r:id="rId16"/>
    <p:sldId id="278" r:id="rId17"/>
    <p:sldId id="287" r:id="rId18"/>
    <p:sldId id="289" r:id="rId19"/>
    <p:sldId id="290" r:id="rId20"/>
    <p:sldId id="291" r:id="rId21"/>
    <p:sldId id="292" r:id="rId22"/>
    <p:sldId id="293" r:id="rId23"/>
    <p:sldId id="288" r:id="rId24"/>
    <p:sldId id="295" r:id="rId25"/>
    <p:sldId id="294" r:id="rId26"/>
    <p:sldId id="27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6" d="100"/>
          <a:sy n="116" d="100"/>
        </p:scale>
        <p:origin x="390" y="108"/>
      </p:cViewPr>
      <p:guideLst>
        <p:guide pos="3840"/>
        <p:guide orient="horz" pos="2160"/>
      </p:guideLst>
    </p:cSldViewPr>
  </p:slideViewPr>
  <p:notesTextViewPr>
    <p:cViewPr>
      <p:scale>
        <a:sx n="1" d="1"/>
        <a:sy n="1" d="1"/>
      </p:scale>
      <p:origin x="0" y="0"/>
    </p:cViewPr>
  </p:notesText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41DB8-B66F-4DC8-A96E-33677E0F90FF}" type="datetimeFigureOut">
              <a:rPr lang="en-US" smtClean="0"/>
              <a:t>9/14/2018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04A0D4-B89B-4ADD-AF9E-38636B40EE4E}" type="slidenum">
              <a:rPr lang="en-US" smtClean="0"/>
              <a:t>‹Nº›</a:t>
            </a:fld>
            <a:endParaRPr lang="en-US" dirty="0"/>
          </a:p>
        </p:txBody>
      </p:sp>
    </p:spTree>
    <p:extLst>
      <p:ext uri="{BB962C8B-B14F-4D97-AF65-F5344CB8AC3E}">
        <p14:creationId xmlns:p14="http://schemas.microsoft.com/office/powerpoint/2010/main" val="4247389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B49C4A-65AC-492D-9701-81B46C3AD0E4}" type="datetimeFigureOut">
              <a:rPr lang="en-US" smtClean="0"/>
              <a:t>9/14/2018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869989-EB00-4EE7-BCB5-25BDC5BB29F8}" type="slidenum">
              <a:rPr lang="en-US" smtClean="0"/>
              <a:t>‹Nº›</a:t>
            </a:fld>
            <a:endParaRPr lang="en-US" dirty="0"/>
          </a:p>
        </p:txBody>
      </p:sp>
    </p:spTree>
    <p:extLst>
      <p:ext uri="{BB962C8B-B14F-4D97-AF65-F5344CB8AC3E}">
        <p14:creationId xmlns:p14="http://schemas.microsoft.com/office/powerpoint/2010/main" val="2193636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gn="r" defTabSz="914400">
              <a:buNone/>
            </a:pPr>
            <a:fld id="{82869989-EB00-4EE7-BCB5-25BDC5BB29F8}" type="slidenum">
              <a:rPr lang="en-US" sz="1200" b="0" i="0">
                <a:latin typeface="Arial"/>
                <a:ea typeface="+mn-ea"/>
                <a:cs typeface="+mn-cs"/>
              </a:rPr>
              <a:t>2</a:t>
            </a:fld>
            <a:endParaRPr lang="en-US" sz="1200" b="0" i="0" dirty="0">
              <a:latin typeface="Arial"/>
              <a:ea typeface="+mn-ea"/>
              <a:cs typeface="+mn-cs"/>
            </a:endParaRPr>
          </a:p>
        </p:txBody>
      </p:sp>
    </p:spTree>
    <p:extLst>
      <p:ext uri="{BB962C8B-B14F-4D97-AF65-F5344CB8AC3E}">
        <p14:creationId xmlns:p14="http://schemas.microsoft.com/office/powerpoint/2010/main" val="1980303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 name="Group 4"/>
          <p:cNvGrpSpPr/>
          <p:nvPr userDrawn="1"/>
        </p:nvGrpSpPr>
        <p:grpSpPr bwMode="hidden">
          <a:xfrm>
            <a:off x="-1" y="0"/>
            <a:ext cx="12192002" cy="6858000"/>
            <a:chOff x="-1" y="0"/>
            <a:chExt cx="12192002" cy="6858000"/>
          </a:xfrm>
        </p:grpSpPr>
        <p:cxnSp>
          <p:nvCxnSpPr>
            <p:cNvPr id="6" name="Straight Connector 5"/>
            <p:cNvCxnSpPr/>
            <p:nvPr/>
          </p:nvCxnSpPr>
          <p:spPr bwMode="hidden">
            <a:xfrm>
              <a:off x="61019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bwMode="hidden">
            <a:xfrm>
              <a:off x="182933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304847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426760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548674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670588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792502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914416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1036329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158243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2819" y="38648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1611181"/>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2835877"/>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4060573"/>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5285269"/>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650996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userDrawn="1"/>
          </p:nvGrpSpPr>
          <p:grpSpPr bwMode="hidden">
            <a:xfrm>
              <a:off x="-1" y="0"/>
              <a:ext cx="12192001" cy="6858000"/>
              <a:chOff x="-1" y="0"/>
              <a:chExt cx="12192001" cy="6858000"/>
            </a:xfrm>
          </p:grpSpPr>
          <p:cxnSp>
            <p:nvCxnSpPr>
              <p:cNvPr id="41" name="Straight Connector 40"/>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510650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bwMode="hidden">
              <a:xfrm>
                <a:off x="6327885" y="0"/>
                <a:ext cx="5864115" cy="5898673"/>
                <a:chOff x="6327885" y="0"/>
                <a:chExt cx="5864115" cy="5898673"/>
              </a:xfrm>
            </p:grpSpPr>
            <p:cxnSp>
              <p:nvCxnSpPr>
                <p:cNvPr id="52" name="Straight Connector 51"/>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bwMode="hidden">
            <a:xfrm flipH="1">
              <a:off x="0" y="0"/>
              <a:ext cx="12192001" cy="6858000"/>
              <a:chOff x="-1" y="0"/>
              <a:chExt cx="12192001" cy="6858000"/>
            </a:xfrm>
          </p:grpSpPr>
          <p:cxnSp>
            <p:nvCxnSpPr>
              <p:cNvPr id="25" name="Straight Connector 24"/>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515064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bwMode="hidden">
              <a:xfrm>
                <a:off x="6327885" y="0"/>
                <a:ext cx="5864115" cy="5898673"/>
                <a:chOff x="6327885" y="0"/>
                <a:chExt cx="5864115" cy="5898673"/>
              </a:xfrm>
            </p:grpSpPr>
            <p:cxnSp>
              <p:nvCxnSpPr>
                <p:cNvPr id="36" name="Straight Connector 35"/>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31" name="Straight Connector 30"/>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ctrTitle"/>
          </p:nvPr>
        </p:nvSpPr>
        <p:spPr>
          <a:xfrm>
            <a:off x="1293845" y="1909346"/>
            <a:ext cx="9604310" cy="3383280"/>
          </a:xfrm>
        </p:spPr>
        <p:txBody>
          <a:bodyPr anchor="b">
            <a:normAutofit/>
          </a:bodyPr>
          <a:lstStyle>
            <a:lvl1pPr algn="l">
              <a:lnSpc>
                <a:spcPct val="76000"/>
              </a:lnSpc>
              <a:defRPr sz="8000" cap="none"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93845" y="5432564"/>
            <a:ext cx="9604310" cy="457200"/>
          </a:xfrm>
        </p:spPr>
        <p:txBody>
          <a:bodyPr>
            <a:normAutofit/>
          </a:bodyPr>
          <a:lstStyle>
            <a:lvl1pPr marL="0" indent="0" algn="l">
              <a:spcBef>
                <a:spcPts val="0"/>
              </a:spcBef>
              <a:buNone/>
              <a:defRPr sz="2000" b="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cxnSp>
        <p:nvCxnSpPr>
          <p:cNvPr id="58" name="Straight Connector 57"/>
          <p:cNvCxnSpPr/>
          <p:nvPr userDrawn="1"/>
        </p:nvCxnSpPr>
        <p:spPr>
          <a:xfrm>
            <a:off x="1295400" y="5294175"/>
            <a:ext cx="96012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4A29A4-78C8-47AB-BA06-22CB45938951}" type="datetime1">
              <a:rPr lang="en-US" smtClean="0"/>
              <a:t>9/14/2018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9314" y="489856"/>
            <a:ext cx="1687286" cy="530134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9" y="489856"/>
            <a:ext cx="7587344" cy="53013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ED4ACF-2D82-46F2-A8E9-23963AA34E86}" type="datetime1">
              <a:rPr lang="en-US" smtClean="0"/>
              <a:t>9/14/2018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74B5B-21A0-4192-BF4C-38187F1A68D8}" type="datetime1">
              <a:rPr lang="en-US" smtClean="0"/>
              <a:t>9/14/2018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flip="none" rotWithShape="1">
          <a:gsLst>
            <a:gs pos="0">
              <a:schemeClr val="accent1"/>
            </a:gs>
            <a:gs pos="97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7" name="Group 6"/>
          <p:cNvGrpSpPr/>
          <p:nvPr userDrawn="1"/>
        </p:nvGrpSpPr>
        <p:grpSpPr bwMode="hidden">
          <a:xfrm>
            <a:off x="-1" y="0"/>
            <a:ext cx="12192002" cy="6858000"/>
            <a:chOff x="-1" y="0"/>
            <a:chExt cx="12192002" cy="6858000"/>
          </a:xfrm>
        </p:grpSpPr>
        <p:cxnSp>
          <p:nvCxnSpPr>
            <p:cNvPr id="8" name="Straight Connector 7"/>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userDrawn="1"/>
          </p:nvGrpSpPr>
          <p:grpSpPr bwMode="hidden">
            <a:xfrm>
              <a:off x="-1" y="0"/>
              <a:ext cx="12192001" cy="6858000"/>
              <a:chOff x="-1" y="0"/>
              <a:chExt cx="12192001" cy="6858000"/>
            </a:xfrm>
          </p:grpSpPr>
          <p:cxnSp>
            <p:nvCxnSpPr>
              <p:cNvPr id="42" name="Straight Connector 41"/>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bwMode="hidden">
              <a:xfrm>
                <a:off x="6327885" y="0"/>
                <a:ext cx="5864115" cy="5898673"/>
                <a:chOff x="6327885" y="0"/>
                <a:chExt cx="5864115" cy="5898673"/>
              </a:xfrm>
            </p:grpSpPr>
            <p:cxnSp>
              <p:nvCxnSpPr>
                <p:cNvPr id="53" name="Straight Connector 52"/>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8" name="Straight Connector 47"/>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userDrawn="1"/>
          </p:nvGrpSpPr>
          <p:grpSpPr bwMode="hidden">
            <a:xfrm flipH="1">
              <a:off x="0" y="0"/>
              <a:ext cx="12192001" cy="6858000"/>
              <a:chOff x="-1" y="0"/>
              <a:chExt cx="12192001" cy="6858000"/>
            </a:xfrm>
          </p:grpSpPr>
          <p:cxnSp>
            <p:nvCxnSpPr>
              <p:cNvPr id="26" name="Straight Connector 25"/>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bwMode="hidden">
              <a:xfrm>
                <a:off x="6327885" y="0"/>
                <a:ext cx="5864115" cy="5898673"/>
                <a:chOff x="6327885" y="0"/>
                <a:chExt cx="5864115" cy="5898673"/>
              </a:xfrm>
            </p:grpSpPr>
            <p:cxnSp>
              <p:nvCxnSpPr>
                <p:cNvPr id="37" name="Straight Connector 36"/>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title"/>
          </p:nvPr>
        </p:nvSpPr>
        <p:spPr>
          <a:xfrm>
            <a:off x="1295400" y="2541573"/>
            <a:ext cx="9601200" cy="2743200"/>
          </a:xfrm>
        </p:spPr>
        <p:txBody>
          <a:bodyPr anchor="b">
            <a:normAutofit/>
          </a:bodyPr>
          <a:lstStyle>
            <a:lvl1pPr>
              <a:lnSpc>
                <a:spcPct val="85000"/>
              </a:lnSpc>
              <a:defRPr sz="6000" cap="none"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5431536"/>
            <a:ext cx="9601200" cy="457200"/>
          </a:xfrm>
        </p:spPr>
        <p:txBody>
          <a:bodyPr>
            <a:normAutofit/>
          </a:bodyPr>
          <a:lstStyle>
            <a:lvl1pPr marL="0" indent="0">
              <a:spcBef>
                <a:spcPts val="0"/>
              </a:spcBef>
              <a:buNone/>
              <a:defRPr sz="2000" b="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cxnSp>
        <p:nvCxnSpPr>
          <p:cNvPr id="58" name="Straight Connector 57"/>
          <p:cNvCxnSpPr/>
          <p:nvPr userDrawn="1"/>
        </p:nvCxnSpPr>
        <p:spPr>
          <a:xfrm>
            <a:off x="1295400" y="5294175"/>
            <a:ext cx="9601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78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246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B5CF7C-B333-48E1-A4A6-83A3C8B73AC0}" type="datetime1">
              <a:rPr lang="en-US" smtClean="0"/>
              <a:t>9/14/2018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12954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246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246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320762-5CBF-4210-AB54-376B091119F8}" type="datetime1">
              <a:rPr lang="en-US" smtClean="0"/>
              <a:t>9/14/2018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0DB371-BF5F-4058-A212-1A908E4D2674}" type="datetime1">
              <a:rPr lang="en-US" smtClean="0"/>
              <a:t>9/14/2018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161" name="Group 160"/>
          <p:cNvGrpSpPr/>
          <p:nvPr userDrawn="1"/>
        </p:nvGrpSpPr>
        <p:grpSpPr bwMode="hidden">
          <a:xfrm>
            <a:off x="-1" y="0"/>
            <a:ext cx="12192002" cy="6858000"/>
            <a:chOff x="-1" y="0"/>
            <a:chExt cx="12192002" cy="6858000"/>
          </a:xfrm>
        </p:grpSpPr>
        <p:cxnSp>
          <p:nvCxnSpPr>
            <p:cNvPr id="162" name="Straight Connector 161"/>
            <p:cNvCxnSpPr/>
            <p:nvPr/>
          </p:nvCxnSpPr>
          <p:spPr bwMode="hidden">
            <a:xfrm>
              <a:off x="61019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bwMode="hidden">
            <a:xfrm>
              <a:off x="182933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hidden">
            <a:xfrm>
              <a:off x="304847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bwMode="hidden">
            <a:xfrm>
              <a:off x="426760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bwMode="hidden">
            <a:xfrm>
              <a:off x="548674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bwMode="hidden">
            <a:xfrm>
              <a:off x="670588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hidden">
            <a:xfrm>
              <a:off x="792502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bwMode="hidden">
            <a:xfrm>
              <a:off x="914416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bwMode="hidden">
            <a:xfrm>
              <a:off x="1036329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bwMode="hidden">
            <a:xfrm>
              <a:off x="1158243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bwMode="hidden">
            <a:xfrm>
              <a:off x="2819" y="38648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bwMode="hidden">
            <a:xfrm>
              <a:off x="2819" y="1611181"/>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bwMode="hidden">
            <a:xfrm>
              <a:off x="2819" y="2835877"/>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bwMode="hidden">
            <a:xfrm>
              <a:off x="2819" y="4060573"/>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hidden">
            <a:xfrm>
              <a:off x="2819" y="5285269"/>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bwMode="hidden">
            <a:xfrm>
              <a:off x="2819" y="650996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78" name="Group 177"/>
            <p:cNvGrpSpPr/>
            <p:nvPr userDrawn="1"/>
          </p:nvGrpSpPr>
          <p:grpSpPr bwMode="hidden">
            <a:xfrm>
              <a:off x="-1" y="0"/>
              <a:ext cx="12192001" cy="6858000"/>
              <a:chOff x="-1" y="0"/>
              <a:chExt cx="12192001" cy="6858000"/>
            </a:xfrm>
          </p:grpSpPr>
          <p:cxnSp>
            <p:nvCxnSpPr>
              <p:cNvPr id="196" name="Straight Connector 195"/>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201" name="Group 200"/>
              <p:cNvGrpSpPr/>
              <p:nvPr/>
            </p:nvGrpSpPr>
            <p:grpSpPr bwMode="hidden">
              <a:xfrm>
                <a:off x="6327885" y="0"/>
                <a:ext cx="5864115" cy="5898673"/>
                <a:chOff x="6327885" y="0"/>
                <a:chExt cx="5864115" cy="5898673"/>
              </a:xfrm>
            </p:grpSpPr>
            <p:cxnSp>
              <p:nvCxnSpPr>
                <p:cNvPr id="207" name="Straight Connector 206"/>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02" name="Straight Connector 201"/>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bwMode="hidden">
            <a:xfrm flipH="1">
              <a:off x="0" y="0"/>
              <a:ext cx="12192001" cy="6858000"/>
              <a:chOff x="-1" y="0"/>
              <a:chExt cx="12192001" cy="6858000"/>
            </a:xfrm>
          </p:grpSpPr>
          <p:cxnSp>
            <p:nvCxnSpPr>
              <p:cNvPr id="180" name="Straight Connector 179"/>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85" name="Group 184"/>
              <p:cNvGrpSpPr/>
              <p:nvPr/>
            </p:nvGrpSpPr>
            <p:grpSpPr bwMode="hidden">
              <a:xfrm>
                <a:off x="6327885" y="0"/>
                <a:ext cx="5864115" cy="5898673"/>
                <a:chOff x="6327885" y="0"/>
                <a:chExt cx="5864115" cy="5898673"/>
              </a:xfrm>
            </p:grpSpPr>
            <p:cxnSp>
              <p:nvCxnSpPr>
                <p:cNvPr id="191" name="Straight Connector 190"/>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6" name="Straight Connector 185"/>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212" name="Date Placeholder 211"/>
          <p:cNvSpPr>
            <a:spLocks noGrp="1"/>
          </p:cNvSpPr>
          <p:nvPr>
            <p:ph type="dt" sz="half" idx="10"/>
          </p:nvPr>
        </p:nvSpPr>
        <p:spPr/>
        <p:txBody>
          <a:bodyPr/>
          <a:lstStyle/>
          <a:p>
            <a:fld id="{60A4083B-90AA-48CF-BAD5-00AA24D7F288}" type="datetime1">
              <a:rPr lang="en-US" smtClean="0"/>
              <a:t>9/14/2018</a:t>
            </a:fld>
            <a:endParaRPr lang="en-US" dirty="0"/>
          </a:p>
        </p:txBody>
      </p:sp>
      <p:sp>
        <p:nvSpPr>
          <p:cNvPr id="213" name="Footer Placeholder 212"/>
          <p:cNvSpPr>
            <a:spLocks noGrp="1"/>
          </p:cNvSpPr>
          <p:nvPr>
            <p:ph type="ftr" sz="quarter" idx="11"/>
          </p:nvPr>
        </p:nvSpPr>
        <p:spPr/>
        <p:txBody>
          <a:bodyPr/>
          <a:lstStyle/>
          <a:p>
            <a:endParaRPr lang="en-US" dirty="0"/>
          </a:p>
        </p:txBody>
      </p:sp>
      <p:sp>
        <p:nvSpPr>
          <p:cNvPr id="214" name="Slide Number Placeholder 213"/>
          <p:cNvSpPr>
            <a:spLocks noGrp="1"/>
          </p:cNvSpPr>
          <p:nvPr>
            <p:ph type="sldNum" sz="quarter" idx="12"/>
          </p:nvPr>
        </p:nvSpPr>
        <p:spPr/>
        <p:txBody>
          <a:bodyPr/>
          <a:lstStyle/>
          <a:p>
            <a:fld id="{E31375A4-56A4-47D6-9801-1991572033F7}" type="slidenum">
              <a:rPr lang="en-US" smtClean="0"/>
              <a:pPr/>
              <a:t>‹Nº›</a:t>
            </a:fld>
            <a:endParaRPr lang="en-US"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9" name="Group 8"/>
          <p:cNvGrpSpPr/>
          <p:nvPr userDrawn="1"/>
        </p:nvGrpSpPr>
        <p:grpSpPr bwMode="hidden">
          <a:xfrm>
            <a:off x="-1" y="0"/>
            <a:ext cx="12192002" cy="6858000"/>
            <a:chOff x="-1" y="0"/>
            <a:chExt cx="12192002" cy="6858000"/>
          </a:xfrm>
        </p:grpSpPr>
        <p:cxnSp>
          <p:nvCxnSpPr>
            <p:cNvPr id="10" name="Straight Connector 9"/>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userDrawn="1"/>
          </p:nvGrpSpPr>
          <p:grpSpPr bwMode="hidden">
            <a:xfrm>
              <a:off x="-1" y="0"/>
              <a:ext cx="12192001" cy="6858000"/>
              <a:chOff x="-1" y="0"/>
              <a:chExt cx="12192001" cy="6858000"/>
            </a:xfrm>
          </p:grpSpPr>
          <p:cxnSp>
            <p:nvCxnSpPr>
              <p:cNvPr id="44" name="Straight Connector 43"/>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bwMode="hidden">
              <a:xfrm>
                <a:off x="6327885" y="0"/>
                <a:ext cx="5864115" cy="5898673"/>
                <a:chOff x="6327885" y="0"/>
                <a:chExt cx="5864115" cy="5898673"/>
              </a:xfrm>
            </p:grpSpPr>
            <p:cxnSp>
              <p:nvCxnSpPr>
                <p:cNvPr id="55" name="Straight Connector 54"/>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50" name="Straight Connector 49"/>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userDrawn="1"/>
          </p:nvGrpSpPr>
          <p:grpSpPr bwMode="hidden">
            <a:xfrm flipH="1">
              <a:off x="0" y="0"/>
              <a:ext cx="12192001" cy="6858000"/>
              <a:chOff x="-1" y="0"/>
              <a:chExt cx="12192001" cy="6858000"/>
            </a:xfrm>
          </p:grpSpPr>
          <p:cxnSp>
            <p:nvCxnSpPr>
              <p:cNvPr id="28" name="Straight Connector 27"/>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bwMode="hidden">
              <a:xfrm>
                <a:off x="6327885" y="0"/>
                <a:ext cx="5864115" cy="5898673"/>
                <a:chOff x="6327885" y="0"/>
                <a:chExt cx="5864115" cy="5898673"/>
              </a:xfrm>
            </p:grpSpPr>
            <p:cxnSp>
              <p:nvCxnSpPr>
                <p:cNvPr id="39" name="Straight Connector 38"/>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7" name="Rectangle 6"/>
          <p:cNvSpPr/>
          <p:nvPr userDrawn="1"/>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913152" y="571500"/>
            <a:ext cx="3657600" cy="2197100"/>
          </a:xfrm>
        </p:spPr>
        <p:txBody>
          <a:bodyPr anchor="b">
            <a:normAutofit/>
          </a:bodyPr>
          <a:lstStyle>
            <a:lvl1pPr>
              <a:defRPr sz="2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43197" y="571500"/>
            <a:ext cx="6217920" cy="57150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913152" y="2995012"/>
            <a:ext cx="3657600" cy="2285950"/>
          </a:xfrm>
        </p:spPr>
        <p:txBody>
          <a:bodyPr>
            <a:normAutofit/>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cxnSp>
        <p:nvCxnSpPr>
          <p:cNvPr id="60" name="Straight Connector 59"/>
          <p:cNvCxnSpPr/>
          <p:nvPr userDrawn="1"/>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F5BAF629-ECA2-4CF3-B790-9D9BDED98269}" type="datetime1">
              <a:rPr lang="en-US" smtClean="0"/>
              <a:t>9/14/2018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E31375A4-56A4-47D6-9801-1991572033F7}" type="slidenum">
              <a:rPr lang="en-US" smtClean="0"/>
              <a:pPr/>
              <a:t>‹Nº›</a:t>
            </a:fld>
            <a:endParaRPr lang="en-US"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8" name="Group 7"/>
          <p:cNvGrpSpPr/>
          <p:nvPr/>
        </p:nvGrpSpPr>
        <p:grpSpPr bwMode="hidden">
          <a:xfrm>
            <a:off x="-1" y="0"/>
            <a:ext cx="12192002" cy="6858000"/>
            <a:chOff x="-1" y="0"/>
            <a:chExt cx="12192002" cy="6858000"/>
          </a:xfrm>
        </p:grpSpPr>
        <p:cxnSp>
          <p:nvCxnSpPr>
            <p:cNvPr id="9" name="Straight Connector 8"/>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bwMode="hidden">
            <a:xfrm>
              <a:off x="-1" y="0"/>
              <a:ext cx="12192001" cy="6858000"/>
              <a:chOff x="-1" y="0"/>
              <a:chExt cx="12192001" cy="6858000"/>
            </a:xfrm>
          </p:grpSpPr>
          <p:cxnSp>
            <p:nvCxnSpPr>
              <p:cNvPr id="43" name="Straight Connector 42"/>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bwMode="hidden">
              <a:xfrm>
                <a:off x="6327885" y="0"/>
                <a:ext cx="5864115" cy="5898673"/>
                <a:chOff x="6327885" y="0"/>
                <a:chExt cx="5864115" cy="5898673"/>
              </a:xfrm>
            </p:grpSpPr>
            <p:cxnSp>
              <p:nvCxnSpPr>
                <p:cNvPr id="54" name="Straight Connector 53"/>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9" name="Straight Connector 48"/>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bwMode="hidden">
            <a:xfrm flipH="1">
              <a:off x="0" y="0"/>
              <a:ext cx="12192001" cy="6858000"/>
              <a:chOff x="-1" y="0"/>
              <a:chExt cx="12192001" cy="6858000"/>
            </a:xfrm>
          </p:grpSpPr>
          <p:cxnSp>
            <p:nvCxnSpPr>
              <p:cNvPr id="27" name="Straight Connector 26"/>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bwMode="hidden">
              <a:xfrm>
                <a:off x="6327885" y="0"/>
                <a:ext cx="5864115" cy="5898673"/>
                <a:chOff x="6327885" y="0"/>
                <a:chExt cx="5864115" cy="5898673"/>
              </a:xfrm>
            </p:grpSpPr>
            <p:cxnSp>
              <p:nvCxnSpPr>
                <p:cNvPr id="38" name="Straight Connector 37"/>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60" name="Rectangle 59"/>
          <p:cNvSpPr/>
          <p:nvPr/>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12" y="-159"/>
            <a:ext cx="7315200" cy="6858000"/>
          </a:xfr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cxnSp>
        <p:nvCxnSpPr>
          <p:cNvPr id="59" name="Straight Connector 58"/>
          <p:cNvCxnSpPr/>
          <p:nvPr/>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909560" y="576072"/>
            <a:ext cx="3657600" cy="2194560"/>
          </a:xfrm>
        </p:spPr>
        <p:txBody>
          <a:bodyPr anchor="b">
            <a:normAutofit/>
          </a:bodyPr>
          <a:lstStyle>
            <a:lvl1pPr>
              <a:defRPr sz="2600">
                <a:solidFill>
                  <a:schemeClr val="bg1"/>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7909560" y="2999232"/>
            <a:ext cx="3657600" cy="2286000"/>
          </a:xfrm>
        </p:spPr>
        <p:txBody>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6203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chemeClr val="bg1"/>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pSp>
        <p:nvGrpSpPr>
          <p:cNvPr id="96" name="Group 95"/>
          <p:cNvGrpSpPr/>
          <p:nvPr userDrawn="1"/>
        </p:nvGrpSpPr>
        <p:grpSpPr bwMode="hidden">
          <a:xfrm>
            <a:off x="-1" y="0"/>
            <a:ext cx="12192002" cy="6858000"/>
            <a:chOff x="-1" y="0"/>
            <a:chExt cx="12192002" cy="6858000"/>
          </a:xfrm>
        </p:grpSpPr>
        <p:cxnSp>
          <p:nvCxnSpPr>
            <p:cNvPr id="97" name="Straight Connector 96"/>
            <p:cNvCxnSpPr/>
            <p:nvPr/>
          </p:nvCxnSpPr>
          <p:spPr bwMode="hidden">
            <a:xfrm>
              <a:off x="61019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bwMode="hidden">
            <a:xfrm>
              <a:off x="182933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bwMode="hidden">
            <a:xfrm>
              <a:off x="304847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bwMode="hidden">
            <a:xfrm>
              <a:off x="426760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bwMode="hidden">
            <a:xfrm>
              <a:off x="548674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bwMode="hidden">
            <a:xfrm>
              <a:off x="670588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bwMode="hidden">
            <a:xfrm>
              <a:off x="792502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bwMode="hidden">
            <a:xfrm>
              <a:off x="914416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bwMode="hidden">
            <a:xfrm>
              <a:off x="1036329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bwMode="hidden">
            <a:xfrm>
              <a:off x="1158243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bwMode="hidden">
            <a:xfrm>
              <a:off x="2819" y="38648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bwMode="hidden">
            <a:xfrm>
              <a:off x="2819" y="1611181"/>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bwMode="hidden">
            <a:xfrm>
              <a:off x="2819" y="2835877"/>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bwMode="hidden">
            <a:xfrm>
              <a:off x="2819" y="4060573"/>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bwMode="hidden">
            <a:xfrm>
              <a:off x="2819" y="5285269"/>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bwMode="hidden">
            <a:xfrm>
              <a:off x="2819" y="650996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13" name="Group 112"/>
            <p:cNvGrpSpPr/>
            <p:nvPr userDrawn="1"/>
          </p:nvGrpSpPr>
          <p:grpSpPr bwMode="hidden">
            <a:xfrm>
              <a:off x="-1" y="0"/>
              <a:ext cx="12192001" cy="6858000"/>
              <a:chOff x="-1" y="0"/>
              <a:chExt cx="12192001" cy="6858000"/>
            </a:xfrm>
          </p:grpSpPr>
          <p:cxnSp>
            <p:nvCxnSpPr>
              <p:cNvPr id="131" name="Straight Connector 130"/>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p:nvPr/>
            </p:nvGrpSpPr>
            <p:grpSpPr bwMode="hidden">
              <a:xfrm>
                <a:off x="6327885" y="0"/>
                <a:ext cx="5864115" cy="5898673"/>
                <a:chOff x="6327885" y="0"/>
                <a:chExt cx="5864115" cy="5898673"/>
              </a:xfrm>
            </p:grpSpPr>
            <p:cxnSp>
              <p:nvCxnSpPr>
                <p:cNvPr id="142" name="Straight Connector 141"/>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37" name="Straight Connector 136"/>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userDrawn="1"/>
          </p:nvGrpSpPr>
          <p:grpSpPr bwMode="hidden">
            <a:xfrm flipH="1">
              <a:off x="0" y="0"/>
              <a:ext cx="12192001" cy="6858000"/>
              <a:chOff x="-1" y="0"/>
              <a:chExt cx="12192001" cy="6858000"/>
            </a:xfrm>
          </p:grpSpPr>
          <p:cxnSp>
            <p:nvCxnSpPr>
              <p:cNvPr id="115" name="Straight Connector 114"/>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20" name="Group 119"/>
              <p:cNvGrpSpPr/>
              <p:nvPr/>
            </p:nvGrpSpPr>
            <p:grpSpPr bwMode="hidden">
              <a:xfrm>
                <a:off x="6327885" y="0"/>
                <a:ext cx="5864115" cy="5898673"/>
                <a:chOff x="6327885" y="0"/>
                <a:chExt cx="5864115" cy="5898673"/>
              </a:xfrm>
            </p:grpSpPr>
            <p:cxnSp>
              <p:nvCxnSpPr>
                <p:cNvPr id="126" name="Straight Connector 125"/>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21" name="Straight Connector 120"/>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Placeholder 1"/>
          <p:cNvSpPr>
            <a:spLocks noGrp="1"/>
          </p:cNvSpPr>
          <p:nvPr>
            <p:ph type="title"/>
          </p:nvPr>
        </p:nvSpPr>
        <p:spPr>
          <a:xfrm>
            <a:off x="1295400" y="503853"/>
            <a:ext cx="9601200" cy="1142385"/>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295400" y="1981201"/>
            <a:ext cx="9601200" cy="38099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9294042" y="6289679"/>
            <a:ext cx="965946" cy="222436"/>
          </a:xfrm>
          <a:prstGeom prst="rect">
            <a:avLst/>
          </a:prstGeom>
        </p:spPr>
        <p:txBody>
          <a:bodyPr vert="horz" lIns="91440" tIns="45720" rIns="91440" bIns="45720" rtlCol="0" anchor="ctr"/>
          <a:lstStyle>
            <a:lvl1pPr algn="r">
              <a:defRPr sz="800">
                <a:solidFill>
                  <a:schemeClr val="tx1">
                    <a:lumMod val="50000"/>
                    <a:lumOff val="50000"/>
                  </a:schemeClr>
                </a:solidFill>
              </a:defRPr>
            </a:lvl1pPr>
          </a:lstStyle>
          <a:p>
            <a:fld id="{B51B2453-8663-4C69-AF73-9FD7B1DEC5D0}" type="datetime1">
              <a:rPr lang="en-US" smtClean="0"/>
              <a:t>9/14/2018</a:t>
            </a:fld>
            <a:endParaRPr lang="en-US" dirty="0"/>
          </a:p>
        </p:txBody>
      </p:sp>
      <p:sp>
        <p:nvSpPr>
          <p:cNvPr id="5" name="Footer Placeholder 4"/>
          <p:cNvSpPr>
            <a:spLocks noGrp="1"/>
          </p:cNvSpPr>
          <p:nvPr>
            <p:ph type="ftr" sz="quarter" idx="3"/>
          </p:nvPr>
        </p:nvSpPr>
        <p:spPr>
          <a:xfrm>
            <a:off x="609601" y="6289679"/>
            <a:ext cx="6128030" cy="222436"/>
          </a:xfrm>
          <a:prstGeom prst="rect">
            <a:avLst/>
          </a:prstGeom>
        </p:spPr>
        <p:txBody>
          <a:bodyPr vert="horz" lIns="91440" tIns="45720" rIns="91440" bIns="45720" rtlCol="0" anchor="ctr"/>
          <a:lstStyle>
            <a:lvl1pPr algn="l">
              <a:defRPr sz="8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65311" y="6289679"/>
            <a:ext cx="918882" cy="222436"/>
          </a:xfrm>
          <a:prstGeom prst="rect">
            <a:avLst/>
          </a:prstGeom>
        </p:spPr>
        <p:txBody>
          <a:bodyPr vert="horz" lIns="91440" tIns="45720" rIns="91440" bIns="45720" rtlCol="0" anchor="ctr"/>
          <a:lstStyle>
            <a:lvl1pPr algn="r">
              <a:defRPr sz="800">
                <a:solidFill>
                  <a:schemeClr val="tx1">
                    <a:lumMod val="50000"/>
                    <a:lumOff val="50000"/>
                  </a:schemeClr>
                </a:solidFill>
              </a:defRPr>
            </a:lvl1pPr>
          </a:lstStyle>
          <a:p>
            <a:fld id="{E31375A4-56A4-47D6-9801-1991572033F7}" type="slidenum">
              <a:rPr lang="en-US" smtClean="0"/>
              <a:pPr/>
              <a:t>‹Nº›</a:t>
            </a:fld>
            <a:endParaRPr lang="en-US" dirty="0"/>
          </a:p>
        </p:txBody>
      </p:sp>
      <p:cxnSp>
        <p:nvCxnSpPr>
          <p:cNvPr id="148" name="Straight Connector 147"/>
          <p:cNvCxnSpPr/>
          <p:nvPr userDrawn="1"/>
        </p:nvCxnSpPr>
        <p:spPr>
          <a:xfrm>
            <a:off x="609600" y="6172200"/>
            <a:ext cx="109728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9"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8pPr>
      <a:lvl9pPr marL="20574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93845" y="1909345"/>
            <a:ext cx="9604310" cy="3205579"/>
          </a:xfrm>
        </p:spPr>
        <p:txBody>
          <a:bodyPr>
            <a:normAutofit/>
          </a:bodyPr>
          <a:lstStyle/>
          <a:p>
            <a:r>
              <a:rPr lang="es-ES" sz="4000" noProof="1" smtClean="0"/>
              <a:t>Valuación de Maquinaria y Equipo</a:t>
            </a:r>
            <a:endParaRPr lang="es-ES" sz="4000" noProof="1"/>
          </a:p>
        </p:txBody>
      </p:sp>
      <p:sp>
        <p:nvSpPr>
          <p:cNvPr id="3" name="Subtítulo 2"/>
          <p:cNvSpPr>
            <a:spLocks noGrp="1"/>
          </p:cNvSpPr>
          <p:nvPr>
            <p:ph type="subTitle" idx="1"/>
          </p:nvPr>
        </p:nvSpPr>
        <p:spPr>
          <a:xfrm>
            <a:off x="1293845" y="5432564"/>
            <a:ext cx="4078255" cy="457200"/>
          </a:xfrm>
        </p:spPr>
        <p:txBody>
          <a:bodyPr>
            <a:normAutofit/>
          </a:bodyPr>
          <a:lstStyle/>
          <a:p>
            <a:r>
              <a:rPr lang="es-ES" noProof="1" smtClean="0"/>
              <a:t>Ing. Alfredo Ayala Moya</a:t>
            </a:r>
            <a:endParaRPr lang="es-ES" noProof="1"/>
          </a:p>
        </p:txBody>
      </p:sp>
      <p:pic>
        <p:nvPicPr>
          <p:cNvPr id="1026"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38150" y="395287"/>
            <a:ext cx="1371600" cy="1095375"/>
          </a:xfrm>
          <a:prstGeom prst="rect">
            <a:avLst/>
          </a:prstGeom>
          <a:noFill/>
          <a:extLst>
            <a:ext uri="{909E8E84-426E-40DD-AFC4-6F175D3DCCD1}">
              <a14:hiddenFill xmlns:a14="http://schemas.microsoft.com/office/drawing/2010/main">
                <a:solidFill>
                  <a:srgbClr val="FFFFFF"/>
                </a:solidFill>
              </a14:hiddenFill>
            </a:ext>
          </a:extLst>
        </p:spPr>
      </p:pic>
      <p:sp>
        <p:nvSpPr>
          <p:cNvPr id="5" name="Subtítulo 2"/>
          <p:cNvSpPr txBox="1">
            <a:spLocks/>
          </p:cNvSpPr>
          <p:nvPr/>
        </p:nvSpPr>
        <p:spPr>
          <a:xfrm>
            <a:off x="6875495" y="5584964"/>
            <a:ext cx="4078255" cy="4572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0"/>
              </a:spcBef>
              <a:buClr>
                <a:schemeClr val="accent1"/>
              </a:buClr>
              <a:buSzPct val="100000"/>
              <a:buFont typeface="Arial" pitchFamily="34" charset="0"/>
              <a:buNone/>
              <a:defRPr sz="2000" b="0" kern="1200">
                <a:solidFill>
                  <a:schemeClr val="accent1"/>
                </a:solidFill>
                <a:latin typeface="+mn-lt"/>
                <a:ea typeface="+mn-ea"/>
                <a:cs typeface="+mn-cs"/>
              </a:defRPr>
            </a:lvl1pPr>
            <a:lvl2pPr marL="457200" indent="0" algn="ctr" defTabSz="914400" rtl="0" eaLnBrk="1" latinLnBrk="0" hangingPunct="1">
              <a:lnSpc>
                <a:spcPct val="90000"/>
              </a:lnSpc>
              <a:spcBef>
                <a:spcPts val="1200"/>
              </a:spcBef>
              <a:buClr>
                <a:schemeClr val="accent1"/>
              </a:buClr>
              <a:buSzPct val="100000"/>
              <a:buFont typeface="Arial"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800"/>
              </a:spcBef>
              <a:buClr>
                <a:schemeClr val="accent1"/>
              </a:buClr>
              <a:buSzPct val="100000"/>
              <a:buFont typeface="Arial"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800"/>
              </a:spcBef>
              <a:buClr>
                <a:schemeClr val="accent1"/>
              </a:buClr>
              <a:buSzPct val="100000"/>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600"/>
              </a:spcBef>
              <a:buClr>
                <a:schemeClr val="accent1"/>
              </a:buClr>
              <a:buSzPct val="100000"/>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600"/>
              </a:spcBef>
              <a:buClr>
                <a:schemeClr val="accent1"/>
              </a:buClr>
              <a:buSzPct val="100000"/>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600"/>
              </a:spcBef>
              <a:buClr>
                <a:schemeClr val="accent1"/>
              </a:buClr>
              <a:buSzPct val="100000"/>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600"/>
              </a:spcBef>
              <a:buClr>
                <a:schemeClr val="accent1"/>
              </a:buClr>
              <a:buSzPct val="100000"/>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600"/>
              </a:spcBef>
              <a:buClr>
                <a:schemeClr val="accent1"/>
              </a:buClr>
              <a:buSzPct val="100000"/>
              <a:buFont typeface="Arial" pitchFamily="34" charset="0"/>
              <a:buNone/>
              <a:defRPr sz="1600" kern="1200">
                <a:solidFill>
                  <a:schemeClr val="tx1"/>
                </a:solidFill>
                <a:latin typeface="+mn-lt"/>
                <a:ea typeface="+mn-ea"/>
                <a:cs typeface="+mn-cs"/>
              </a:defRPr>
            </a:lvl9pPr>
          </a:lstStyle>
          <a:p>
            <a:pPr algn="r"/>
            <a:r>
              <a:rPr lang="es-ES" noProof="1" smtClean="0"/>
              <a:t>Septiembre 2018</a:t>
            </a:r>
            <a:endParaRPr lang="es-ES" noProof="1"/>
          </a:p>
        </p:txBody>
      </p:sp>
    </p:spTree>
    <p:extLst>
      <p:ext uri="{BB962C8B-B14F-4D97-AF65-F5344CB8AC3E}">
        <p14:creationId xmlns:p14="http://schemas.microsoft.com/office/powerpoint/2010/main" val="10690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Proceso de valuación</a:t>
            </a:r>
          </a:p>
        </p:txBody>
      </p:sp>
      <p:sp>
        <p:nvSpPr>
          <p:cNvPr id="3" name="2 Marcador de contenido"/>
          <p:cNvSpPr>
            <a:spLocks noGrp="1"/>
          </p:cNvSpPr>
          <p:nvPr>
            <p:ph idx="1"/>
          </p:nvPr>
        </p:nvSpPr>
        <p:spPr>
          <a:xfrm>
            <a:off x="1847850" y="1162050"/>
            <a:ext cx="9048749" cy="4953000"/>
          </a:xfrm>
        </p:spPr>
        <p:txBody>
          <a:bodyPr>
            <a:normAutofit/>
          </a:bodyPr>
          <a:lstStyle/>
          <a:p>
            <a:r>
              <a:rPr lang="es-MX" sz="1800" dirty="0"/>
              <a:t>Selección del método de valuación</a:t>
            </a:r>
          </a:p>
          <a:p>
            <a:pPr algn="just"/>
            <a:r>
              <a:rPr lang="es-ES" sz="1400" dirty="0" smtClean="0"/>
              <a:t>Enfoque de ingresos: Consiste en estimar un indicativo del valor del bien en base al valor presente de los beneficios futuros derivados del bien y es generalmente medido a través de la capitalización de un nivel especifico de ingresos.</a:t>
            </a:r>
          </a:p>
          <a:p>
            <a:pPr algn="just"/>
            <a:r>
              <a:rPr lang="es-ES" sz="1400" dirty="0" smtClean="0"/>
              <a:t>Se deberá considerar: </a:t>
            </a:r>
            <a:r>
              <a:rPr lang="es-ES" sz="1400" dirty="0"/>
              <a:t>L</a:t>
            </a:r>
            <a:r>
              <a:rPr lang="es-ES" sz="1400" dirty="0" smtClean="0"/>
              <a:t>a renta o los ingresos que generaría la Maquinaria y equipo, y no los aplicables al negocio en general, ya que estos involucran otros bienes e intangibles necesarios para el funcionamiento del negocio o empresa.</a:t>
            </a:r>
          </a:p>
          <a:p>
            <a:pPr algn="just"/>
            <a:r>
              <a:rPr lang="es-ES" sz="1400" dirty="0" smtClean="0"/>
              <a:t>Este enfoque solo será aplicable cuando estén claramente identificados los ingresos del bien.</a:t>
            </a:r>
          </a:p>
          <a:p>
            <a:pPr algn="just"/>
            <a:r>
              <a:rPr lang="es-ES" sz="1400" dirty="0" smtClean="0"/>
              <a:t>Al conjuntar a un grupo de maquinas y equipos para producir un producto, este conjunto generara ingresos para el negocio. Este método entonces, es mas utilizado en la valuación de negocios completos en los que se incluyen todos los activos, capital de trabajo e intangibles</a:t>
            </a:r>
            <a:r>
              <a:rPr lang="es-ES" sz="1500" dirty="0" smtClean="0"/>
              <a:t>.</a:t>
            </a:r>
          </a:p>
          <a:p>
            <a:pPr algn="just"/>
            <a:r>
              <a:rPr lang="es-ES" sz="1500" dirty="0"/>
              <a:t>E</a:t>
            </a:r>
            <a:r>
              <a:rPr lang="es-ES" sz="1500" dirty="0" smtClean="0"/>
              <a:t>l valor de los activos de una empresa puede considerarse dependiente de las utilidades netas futuras que se generen por su uso y por lo tanto se puede decir que un valor total equivale al valor presente de la serie de utilidades futuras estimadas y descontados a una tasa de </a:t>
            </a:r>
            <a:r>
              <a:rPr lang="es-ES" sz="1500" dirty="0" err="1" smtClean="0"/>
              <a:t>interes</a:t>
            </a:r>
            <a:r>
              <a:rPr lang="es-ES" sz="1500" dirty="0" smtClean="0"/>
              <a:t> apropiada (</a:t>
            </a:r>
            <a:r>
              <a:rPr lang="es-ES" sz="1500" dirty="0" err="1" smtClean="0"/>
              <a:t>WACC</a:t>
            </a:r>
            <a:r>
              <a:rPr lang="es-ES" sz="1500" dirty="0" smtClean="0"/>
              <a:t>, tasa promedio ponderada de costo de capital), </a:t>
            </a:r>
            <a:r>
              <a:rPr lang="es-ES" sz="1500" dirty="0"/>
              <a:t>e</a:t>
            </a:r>
            <a:r>
              <a:rPr lang="es-ES" sz="1500" dirty="0" smtClean="0"/>
              <a:t>ste método es el Flujo de efectivo descontado. </a:t>
            </a:r>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070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Proceso de valuación</a:t>
            </a:r>
          </a:p>
        </p:txBody>
      </p:sp>
      <p:sp>
        <p:nvSpPr>
          <p:cNvPr id="3" name="2 Marcador de contenido"/>
          <p:cNvSpPr>
            <a:spLocks noGrp="1"/>
          </p:cNvSpPr>
          <p:nvPr>
            <p:ph idx="1"/>
          </p:nvPr>
        </p:nvSpPr>
        <p:spPr>
          <a:xfrm>
            <a:off x="1847850" y="1162050"/>
            <a:ext cx="9048749" cy="4953000"/>
          </a:xfrm>
        </p:spPr>
        <p:txBody>
          <a:bodyPr>
            <a:normAutofit/>
          </a:bodyPr>
          <a:lstStyle/>
          <a:p>
            <a:r>
              <a:rPr lang="es-MX" sz="1800" dirty="0"/>
              <a:t>Consolidación y estimación final del valor</a:t>
            </a:r>
          </a:p>
          <a:p>
            <a:pPr algn="just"/>
            <a:r>
              <a:rPr lang="es-ES" sz="1400" dirty="0" smtClean="0"/>
              <a:t>En este paso del proceso de valuación, el valuador de maquinaria y equipo debe concluir de una manera razonable y lógica la consideración final sobre la opinión de valor, de acuerdo al análisis de los resultados y a las consideraciones necesarias sobre el objeto del avalúo y su propósito.</a:t>
            </a:r>
          </a:p>
          <a:p>
            <a:pPr algn="just"/>
            <a:r>
              <a:rPr lang="es-ES" sz="1400" dirty="0" smtClean="0"/>
              <a:t>Generalmente la aplicación de un solo método o enfoque de valuación no proporciona al valuador de maquinaria y equipo todos los elementos de juicio para llegar a una conclusión lógica y consistente para la mayoría de los tipos y propósitos de los avalúos.</a:t>
            </a:r>
          </a:p>
          <a:p>
            <a:pPr algn="just"/>
            <a:r>
              <a:rPr lang="es-ES" sz="1400" dirty="0" smtClean="0"/>
              <a:t>Cuando se utilizan dos o tres enfoques para estimar el valor, se deberá analizar para llegar a una conclusión final, considerando cual o cuales de ellos influyen mas en el </a:t>
            </a:r>
            <a:r>
              <a:rPr lang="es-ES" sz="1400" dirty="0"/>
              <a:t>V</a:t>
            </a:r>
            <a:r>
              <a:rPr lang="es-ES" sz="1400" dirty="0" smtClean="0"/>
              <a:t>alor Comercial. </a:t>
            </a:r>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3057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Proceso de valuación</a:t>
            </a:r>
          </a:p>
        </p:txBody>
      </p:sp>
      <p:sp>
        <p:nvSpPr>
          <p:cNvPr id="3" name="2 Marcador de contenido"/>
          <p:cNvSpPr>
            <a:spLocks noGrp="1"/>
          </p:cNvSpPr>
          <p:nvPr>
            <p:ph idx="1"/>
          </p:nvPr>
        </p:nvSpPr>
        <p:spPr>
          <a:xfrm>
            <a:off x="1847850" y="1162050"/>
            <a:ext cx="9048749" cy="4953000"/>
          </a:xfrm>
        </p:spPr>
        <p:txBody>
          <a:bodyPr>
            <a:normAutofit/>
          </a:bodyPr>
          <a:lstStyle/>
          <a:p>
            <a:r>
              <a:rPr lang="es-MX" sz="1800" dirty="0"/>
              <a:t>Conclusión del valor</a:t>
            </a:r>
          </a:p>
          <a:p>
            <a:pPr algn="just"/>
            <a:r>
              <a:rPr lang="es-ES" sz="1400" dirty="0" smtClean="0"/>
              <a:t>El valuador de maquinaria y equipo debe culminar toda su investigación profesional, cálculos y análisis efectuados sobre todos los elementos contemplados en las etapas anteriores para llegar a la conclusión de valor. Si se han completado todos los pasos en su totalidad, esta conclusión de valor será documentada y confiable al lector.</a:t>
            </a:r>
          </a:p>
          <a:p>
            <a:pPr algn="just"/>
            <a:r>
              <a:rPr lang="es-ES" sz="1400" dirty="0" smtClean="0"/>
              <a:t>Se deberá tomar en cuenta el tipo de personas que van a leer el reporte, para que lo que contenga les sea fácil de comprender y les sea útil para los motivos que generaron la solicitud del avalúo.</a:t>
            </a:r>
          </a:p>
          <a:p>
            <a:pPr algn="just"/>
            <a:r>
              <a:rPr lang="es-ES" sz="1400" dirty="0" smtClean="0"/>
              <a:t>Por lo tanto, se recomienda presentar el valor que se concluye redondeado de tal modo que se entienda fácilmente la magnitud del mismo. </a:t>
            </a:r>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0549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Proceso de valuación</a:t>
            </a:r>
          </a:p>
        </p:txBody>
      </p:sp>
      <p:sp>
        <p:nvSpPr>
          <p:cNvPr id="3" name="2 Marcador de contenido"/>
          <p:cNvSpPr>
            <a:spLocks noGrp="1"/>
          </p:cNvSpPr>
          <p:nvPr>
            <p:ph idx="1"/>
          </p:nvPr>
        </p:nvSpPr>
        <p:spPr>
          <a:xfrm>
            <a:off x="1847850" y="1162050"/>
            <a:ext cx="9048749" cy="4953000"/>
          </a:xfrm>
        </p:spPr>
        <p:txBody>
          <a:bodyPr>
            <a:normAutofit/>
          </a:bodyPr>
          <a:lstStyle/>
          <a:p>
            <a:r>
              <a:rPr lang="es-MX" sz="1800" dirty="0"/>
              <a:t>Reporte sobre el proceso y conclusiones</a:t>
            </a:r>
          </a:p>
          <a:p>
            <a:pPr algn="just"/>
            <a:r>
              <a:rPr lang="es-ES" sz="1400" dirty="0" smtClean="0"/>
              <a:t>No se puede decir que el avalúo de maquinaria y equipo esta terminado si no se ha redactado, revisado y firmado el reporte o informe correspondiente. El reporte bien hecho viene a coronar por así decirlo, todo el esfuerzo y trabajo desarrollado previamente. Cuando el valuador desarrolla su reporte o informe en forma personal, tiene la oportunidad de plasmar mucho de su personalidad, si es claro y conciso, y llena todos los requisitos de la mínima información requerida.</a:t>
            </a:r>
          </a:p>
          <a:p>
            <a:pPr algn="just"/>
            <a:r>
              <a:rPr lang="es-ES" sz="1400" dirty="0" smtClean="0"/>
              <a:t>Se vuelve así un documento muy valioso, que ampara todo lo realizado y justifica los honorarios devengados y es significativo debido a que el reporte del avalúo bien elaborado denota la capacidad, profesionalismo y experiencia del valuador, pero que compromete a los que firman por las obligaciones y responsabilidades que contraen.</a:t>
            </a:r>
          </a:p>
          <a:p>
            <a:pPr algn="just"/>
            <a:r>
              <a:rPr lang="es-ES" sz="1400" dirty="0" smtClean="0"/>
              <a:t>Los lineamientos generales para la valuación bancaria están normados en base a la Circular Única, anexo 42 apartado C para la Maquinaria y equipo</a:t>
            </a:r>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249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Material necesario para trabajo de campo</a:t>
            </a:r>
          </a:p>
        </p:txBody>
      </p:sp>
      <p:sp>
        <p:nvSpPr>
          <p:cNvPr id="3" name="2 Marcador de contenido"/>
          <p:cNvSpPr>
            <a:spLocks noGrp="1"/>
          </p:cNvSpPr>
          <p:nvPr>
            <p:ph idx="1"/>
          </p:nvPr>
        </p:nvSpPr>
        <p:spPr>
          <a:xfrm>
            <a:off x="1847850" y="1162050"/>
            <a:ext cx="9048749" cy="4953000"/>
          </a:xfrm>
        </p:spPr>
        <p:txBody>
          <a:bodyPr>
            <a:normAutofit fontScale="92500" lnSpcReduction="20000"/>
          </a:bodyPr>
          <a:lstStyle/>
          <a:p>
            <a:pPr algn="just"/>
            <a:r>
              <a:rPr lang="es-ES" sz="1500" dirty="0" smtClean="0"/>
              <a:t>Equipo de seguridad en campo</a:t>
            </a:r>
          </a:p>
          <a:p>
            <a:pPr lvl="1" algn="just"/>
            <a:r>
              <a:rPr lang="es-ES" sz="1400" dirty="0" smtClean="0"/>
              <a:t>El personal que participa en el trabajo de campo esta expuesto a una multiplicidad de posibles riesgos de seguridad. Algunos de estos riesgos se pueden expresar en términos de protección, otros requieren de lineamientos específicos para minimizar la posibilidad de daño personal.</a:t>
            </a:r>
          </a:p>
          <a:p>
            <a:pPr lvl="1" algn="just"/>
            <a:r>
              <a:rPr lang="es-ES" sz="1400" dirty="0" smtClean="0"/>
              <a:t>Tomar el curso de inducción de seguridad de la empresa</a:t>
            </a:r>
          </a:p>
          <a:p>
            <a:pPr lvl="1" algn="just"/>
            <a:r>
              <a:rPr lang="es-ES" sz="1400" dirty="0" smtClean="0"/>
              <a:t>No operar ningún equipo</a:t>
            </a:r>
          </a:p>
          <a:p>
            <a:pPr lvl="1" algn="just"/>
            <a:r>
              <a:rPr lang="es-ES" sz="1400" dirty="0" smtClean="0"/>
              <a:t>Zapatos con casquillo de acero, Casco de seguridad, Lentes protectores, Tapones para los oídos</a:t>
            </a:r>
          </a:p>
          <a:p>
            <a:pPr lvl="1" algn="just"/>
            <a:r>
              <a:rPr lang="es-ES" sz="1400" dirty="0" smtClean="0"/>
              <a:t>Mascarilla o </a:t>
            </a:r>
            <a:r>
              <a:rPr lang="es-ES" sz="1400" dirty="0" err="1" smtClean="0"/>
              <a:t>cubrebocas</a:t>
            </a:r>
            <a:r>
              <a:rPr lang="es-ES" sz="1400" dirty="0" smtClean="0"/>
              <a:t>, Cofias</a:t>
            </a:r>
          </a:p>
          <a:p>
            <a:pPr lvl="1" algn="just"/>
            <a:r>
              <a:rPr lang="es-ES" sz="1400" dirty="0" smtClean="0"/>
              <a:t>Ropa adecuada de acuerdo a políticas de la empresa</a:t>
            </a:r>
          </a:p>
          <a:p>
            <a:pPr algn="just"/>
            <a:r>
              <a:rPr lang="es-ES" sz="1500" dirty="0" smtClean="0"/>
              <a:t>Materiales necesarios para trabajo en campo</a:t>
            </a:r>
          </a:p>
          <a:p>
            <a:pPr lvl="1" algn="just"/>
            <a:r>
              <a:rPr lang="es-ES" sz="1400" dirty="0" smtClean="0"/>
              <a:t>Tablilla con sujetapapeles</a:t>
            </a:r>
          </a:p>
          <a:p>
            <a:pPr lvl="1" algn="just"/>
            <a:r>
              <a:rPr lang="es-ES" sz="1400" dirty="0" smtClean="0"/>
              <a:t>Papel</a:t>
            </a:r>
          </a:p>
          <a:p>
            <a:pPr lvl="1" algn="just"/>
            <a:r>
              <a:rPr lang="es-ES" sz="1400" dirty="0" smtClean="0"/>
              <a:t>Plumas y lápices</a:t>
            </a:r>
          </a:p>
          <a:p>
            <a:pPr lvl="1" algn="just"/>
            <a:r>
              <a:rPr lang="es-ES" sz="1400" dirty="0" smtClean="0"/>
              <a:t>Cámara  fotográfica con batería extra</a:t>
            </a:r>
          </a:p>
          <a:p>
            <a:pPr lvl="1" algn="just"/>
            <a:r>
              <a:rPr lang="es-ES" sz="1400" dirty="0" smtClean="0"/>
              <a:t>Flexometros (8 y 30 mts)</a:t>
            </a:r>
          </a:p>
          <a:p>
            <a:pPr lvl="1" algn="just"/>
            <a:r>
              <a:rPr lang="es-ES" sz="1400" dirty="0" smtClean="0"/>
              <a:t>Linterna con baterías extras</a:t>
            </a:r>
          </a:p>
          <a:p>
            <a:pPr lvl="1" algn="just"/>
            <a:r>
              <a:rPr lang="es-ES" sz="1400" dirty="0" smtClean="0"/>
              <a:t>Lupa, Espejo, Imán, Trapo</a:t>
            </a:r>
          </a:p>
          <a:p>
            <a:pPr lvl="1" algn="just"/>
            <a:endParaRPr lang="es-ES" sz="1200" dirty="0" smtClean="0"/>
          </a:p>
          <a:p>
            <a:pPr lvl="1" algn="just"/>
            <a:endParaRPr lang="es-ES" sz="12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2967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Procedimientos de identificación</a:t>
            </a:r>
          </a:p>
        </p:txBody>
      </p:sp>
      <p:sp>
        <p:nvSpPr>
          <p:cNvPr id="3" name="2 Marcador de contenido"/>
          <p:cNvSpPr>
            <a:spLocks noGrp="1"/>
          </p:cNvSpPr>
          <p:nvPr>
            <p:ph idx="1"/>
          </p:nvPr>
        </p:nvSpPr>
        <p:spPr>
          <a:xfrm>
            <a:off x="1847850" y="1162050"/>
            <a:ext cx="9048749" cy="4953000"/>
          </a:xfrm>
        </p:spPr>
        <p:txBody>
          <a:bodyPr>
            <a:normAutofit fontScale="92500" lnSpcReduction="10000"/>
          </a:bodyPr>
          <a:lstStyle/>
          <a:p>
            <a:r>
              <a:rPr lang="es-MX" sz="1800" dirty="0"/>
              <a:t>Identificación de la propiedad</a:t>
            </a:r>
          </a:p>
          <a:p>
            <a:pPr algn="just"/>
            <a:r>
              <a:rPr lang="es-MX" sz="1300" b="1" dirty="0" smtClean="0"/>
              <a:t>La maquinaria y equipo esta catalogada en México como bienes muebles y con este termino se refiere específicamente a aquellos bienes tangibles que no están permanentemente adheridos a los bienes inmuebles y en consecuencia pueden moverse de un lugar a otro.</a:t>
            </a:r>
          </a:p>
          <a:p>
            <a:pPr algn="just"/>
            <a:r>
              <a:rPr lang="es-MX" sz="1300" b="1" dirty="0" smtClean="0"/>
              <a:t>Macro Identificación. Es un método de estudio de una planta de proceso de manufactura completa en la que se identifican los componentes principales que contribuyen a la capacidad de diseño de la planta. Que produce o fabrica la empresa? Cual es el proceso de fabricación? Cual es la capacidad de la planta?</a:t>
            </a:r>
          </a:p>
          <a:p>
            <a:pPr lvl="1" algn="just"/>
            <a:r>
              <a:rPr lang="es-MX" sz="1300" dirty="0" smtClean="0"/>
              <a:t>Fecha, Nombre de la compañía y domicilio, Productos fabricados, Fecha original de la construcción, Procesos de la planta por productos, Capacidad instalada por línea o por la planta, Capacidad utilizada de la planta, Consumo de electricidad y combustibles, Presupuesto de mantenimiento, Programa de mantenimiento, Flujo de la planta y , Lay-out, Vida efectiva y edad cronológica, Aspectos de seguridad y cumplimiento de normas ambientales, Cumplimiento con normas de calidad, etc.</a:t>
            </a:r>
          </a:p>
          <a:p>
            <a:pPr algn="just"/>
            <a:r>
              <a:rPr lang="es-MX" sz="1300" b="1" dirty="0" smtClean="0"/>
              <a:t>Micro Identificación. Es el proceso que consiste en encontrar las características individuales de cada equipo. En la micro identificación se deben incluir todas las instalaciones especiales que presenta dicho equipo, tales como cimentaciones, electrificación, tuberías, instrumentación, etc.</a:t>
            </a:r>
          </a:p>
          <a:p>
            <a:pPr lvl="1" algn="just"/>
            <a:r>
              <a:rPr lang="es-MX" sz="1300" dirty="0" smtClean="0"/>
              <a:t>Nombre genérico de la maquina o equipo, Marca, Modelo, Numero de serie, Año de fabricación, </a:t>
            </a:r>
            <a:r>
              <a:rPr lang="es-ES" sz="1300" dirty="0" smtClean="0"/>
              <a:t>Especificaciones generales, Materiales de construcción, Equipo auxiliar, Sistema motriz, Controles, Equipo eléctrico, Cimentaciones, tuberías, Año de adquisición, Condición del equipo en el momento de su compra (Nuevo, usado, reconstruido), País de procedencia, Calificación del estado físico o de conservación</a:t>
            </a:r>
          </a:p>
          <a:p>
            <a:pPr algn="just"/>
            <a:r>
              <a:rPr lang="es-ES" sz="1300" b="1" dirty="0" smtClean="0"/>
              <a:t>Unidad mínima indivisible. Es aquella unidad de maquinaria integrada por el equipo propiamente dicho, accionada por un determinado mecanismo o transmisión, seguido en su caso de equipos o instalaciones menores. No se deben incluir refacciones partes no instaladas, cuando estas se encuentren formando parte del almacén de refacciones o hayan sido cargadas a resultados.</a:t>
            </a:r>
          </a:p>
          <a:p>
            <a:pPr lvl="1"/>
            <a:endParaRPr lang="es-ES" sz="1300" dirty="0" smtClean="0"/>
          </a:p>
          <a:p>
            <a:pPr lvl="1"/>
            <a:endParaRPr lang="es-MX" sz="10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4468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smtClean="0"/>
              <a:t>Enfoque de Costos</a:t>
            </a:r>
            <a:endParaRPr lang="es-ES" sz="2400" noProof="1"/>
          </a:p>
        </p:txBody>
      </p:sp>
      <p:sp>
        <p:nvSpPr>
          <p:cNvPr id="3" name="2 Marcador de contenido"/>
          <p:cNvSpPr>
            <a:spLocks noGrp="1"/>
          </p:cNvSpPr>
          <p:nvPr>
            <p:ph idx="1"/>
          </p:nvPr>
        </p:nvSpPr>
        <p:spPr>
          <a:xfrm>
            <a:off x="1847850" y="1162050"/>
            <a:ext cx="9048749" cy="4953000"/>
          </a:xfrm>
        </p:spPr>
        <p:txBody>
          <a:bodyPr>
            <a:normAutofit fontScale="85000" lnSpcReduction="10000"/>
          </a:bodyPr>
          <a:lstStyle/>
          <a:p>
            <a:pPr algn="just"/>
            <a:r>
              <a:rPr lang="es-MX" sz="1600" b="1" dirty="0" smtClean="0"/>
              <a:t>Valor de Cotización: </a:t>
            </a:r>
            <a:r>
              <a:rPr lang="es-MX" sz="1600" dirty="0" smtClean="0"/>
              <a:t>Lo primero, es obtener el precio del equipo nuevo con la utilidad mas cercana al bien valuado. En los casos donde el equipo o maquinaria sea de fabricación especial o sobre diseño, se deberá realizar un análisis de costos para determinar el monto que se requeriría para construir una replica igual.</a:t>
            </a:r>
          </a:p>
          <a:p>
            <a:pPr lvl="1" algn="just"/>
            <a:r>
              <a:rPr lang="es-MX" sz="1600" dirty="0" smtClean="0"/>
              <a:t>Si el bien se encuentra en producción, cotizar el mismo modelo nuevo con el fabricante o distribuidor.</a:t>
            </a:r>
          </a:p>
          <a:p>
            <a:pPr lvl="1" algn="just"/>
            <a:r>
              <a:rPr lang="es-MX" sz="1600" dirty="0" smtClean="0"/>
              <a:t>Si el bien ya no se fabrica, cotizar el modelo sustituto del mismo fabricante.</a:t>
            </a:r>
          </a:p>
          <a:p>
            <a:r>
              <a:rPr lang="es-ES" sz="1600" b="1" dirty="0"/>
              <a:t>Determinar los Gastos Relacionados en Función del Alcance: </a:t>
            </a:r>
            <a:r>
              <a:rPr lang="es-ES" sz="1600" dirty="0"/>
              <a:t>Una vez que se tiene el precio del bien comparable, se deben considerar los gastos en los que normalmente se incurren para la instalación y puesta en marcha del equipo o maquinaría para llegar al Valor de Reposición Nuevo. </a:t>
            </a:r>
            <a:endParaRPr lang="es-MX" sz="1600" dirty="0"/>
          </a:p>
          <a:p>
            <a:r>
              <a:rPr lang="es-ES" sz="1600" dirty="0"/>
              <a:t>Estos gastos podrán ser, entre otros: </a:t>
            </a:r>
            <a:r>
              <a:rPr lang="es-ES" sz="1600" dirty="0" smtClean="0"/>
              <a:t>Fletes, empaque, embalaje y seguros, </a:t>
            </a:r>
            <a:r>
              <a:rPr lang="es-ES" sz="1600" dirty="0"/>
              <a:t>instalación, ensamble y pruebas de funcionamiento, mano de obra y materiales de instalación, gastos de importación e ingeniería de detalle, etc</a:t>
            </a:r>
            <a:r>
              <a:rPr lang="es-ES" sz="1600" dirty="0" smtClean="0"/>
              <a:t>.</a:t>
            </a:r>
          </a:p>
          <a:p>
            <a:r>
              <a:rPr lang="es-ES" sz="1600" b="1" dirty="0"/>
              <a:t>Depreciación: </a:t>
            </a:r>
            <a:r>
              <a:rPr lang="es-ES" sz="1600" dirty="0"/>
              <a:t>Es la perdida de valor debida a todos los posibles motivos incluyendo factores de deterioro físico, obsolescencia funcional y obsolescencia económica.</a:t>
            </a:r>
            <a:endParaRPr lang="es-MX" sz="1600" dirty="0"/>
          </a:p>
          <a:p>
            <a:r>
              <a:rPr lang="es-ES" sz="1600" dirty="0"/>
              <a:t>La depreciación puede ser curable o incurable.</a:t>
            </a:r>
            <a:endParaRPr lang="es-MX" sz="1600" dirty="0"/>
          </a:p>
          <a:p>
            <a:r>
              <a:rPr lang="es-ES" sz="1600" b="1" dirty="0"/>
              <a:t>Depreciación Física: </a:t>
            </a:r>
            <a:r>
              <a:rPr lang="es-ES" sz="1600" dirty="0"/>
              <a:t>El deterioro físico se da por el desgaste del bien por su uso, las condiciones físicas que afectan el valor son:</a:t>
            </a:r>
            <a:endParaRPr lang="es-MX" sz="1600" dirty="0"/>
          </a:p>
          <a:p>
            <a:pPr lvl="0"/>
            <a:r>
              <a:rPr lang="es-ES" sz="1600" dirty="0"/>
              <a:t>Deterioro por </a:t>
            </a:r>
            <a:r>
              <a:rPr lang="es-ES" sz="1600" dirty="0" smtClean="0"/>
              <a:t>edad, Desgaste </a:t>
            </a:r>
            <a:r>
              <a:rPr lang="es-ES" sz="1600" dirty="0"/>
              <a:t>por </a:t>
            </a:r>
            <a:r>
              <a:rPr lang="es-ES" sz="1600" dirty="0" smtClean="0"/>
              <a:t>uso, Fatiga</a:t>
            </a:r>
            <a:r>
              <a:rPr lang="es-ES" sz="1600" dirty="0"/>
              <a:t>, </a:t>
            </a:r>
            <a:r>
              <a:rPr lang="es-ES" sz="1600" dirty="0" smtClean="0"/>
              <a:t>esfuerzos, Exposición </a:t>
            </a:r>
            <a:r>
              <a:rPr lang="es-ES" sz="1600" dirty="0"/>
              <a:t>a la </a:t>
            </a:r>
            <a:r>
              <a:rPr lang="es-ES" sz="1600" dirty="0" smtClean="0"/>
              <a:t>intemperie, Falta </a:t>
            </a:r>
            <a:r>
              <a:rPr lang="es-ES" sz="1600" dirty="0"/>
              <a:t>de mantenimiento.</a:t>
            </a:r>
            <a:endParaRPr lang="es-MX" sz="1600" dirty="0"/>
          </a:p>
          <a:p>
            <a:endParaRPr lang="es-MX" sz="1600" dirty="0"/>
          </a:p>
          <a:p>
            <a:pPr lvl="1" algn="just"/>
            <a:endParaRPr lang="es-MX" sz="1600" dirty="0"/>
          </a:p>
          <a:p>
            <a:pPr lvl="2" algn="just"/>
            <a:endParaRPr lang="es-ES" sz="1100" dirty="0" smtClean="0"/>
          </a:p>
          <a:p>
            <a:pPr lvl="1"/>
            <a:endParaRPr lang="es-MX" sz="10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2794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smtClean="0"/>
              <a:t>Enfoque de Costos</a:t>
            </a:r>
            <a:endParaRPr lang="es-ES" sz="2400" noProof="1"/>
          </a:p>
        </p:txBody>
      </p:sp>
      <p:sp>
        <p:nvSpPr>
          <p:cNvPr id="3" name="2 Marcador de contenido"/>
          <p:cNvSpPr>
            <a:spLocks noGrp="1"/>
          </p:cNvSpPr>
          <p:nvPr>
            <p:ph idx="1"/>
          </p:nvPr>
        </p:nvSpPr>
        <p:spPr>
          <a:xfrm>
            <a:off x="1847850" y="1162050"/>
            <a:ext cx="9048749" cy="4953000"/>
          </a:xfrm>
        </p:spPr>
        <p:txBody>
          <a:bodyPr>
            <a:normAutofit lnSpcReduction="10000"/>
          </a:bodyPr>
          <a:lstStyle/>
          <a:p>
            <a:pPr algn="just"/>
            <a:r>
              <a:rPr lang="es-ES" sz="1500" b="1" dirty="0"/>
              <a:t>Obsolescencia funcional: </a:t>
            </a:r>
            <a:r>
              <a:rPr lang="es-ES" sz="1500" dirty="0"/>
              <a:t>Se define como la perdida de valor provocada por condiciones dentro de la propiedad.</a:t>
            </a:r>
            <a:endParaRPr lang="es-MX" sz="1500" dirty="0"/>
          </a:p>
          <a:p>
            <a:pPr algn="just"/>
            <a:r>
              <a:rPr lang="es-ES" sz="1500" dirty="0" smtClean="0"/>
              <a:t>Es </a:t>
            </a:r>
            <a:r>
              <a:rPr lang="es-ES" sz="1500" dirty="0"/>
              <a:t>un impedimento que reduce la capacidad o eficiencia funcional y es provocada por factores como exceso de capacidad, cambios en el avance tecnológico que afecta a esa maquina en particular, o cambios en su relación con otras piezas de equipo dentro de la planta en general. Es la incapacidad de un elemento para desempeñarse adecuadamente en función que se le requiere en la actualidad.</a:t>
            </a:r>
            <a:endParaRPr lang="es-MX" sz="1500" dirty="0"/>
          </a:p>
          <a:p>
            <a:pPr algn="just"/>
            <a:r>
              <a:rPr lang="es-ES" sz="1500" dirty="0"/>
              <a:t>Puede ser </a:t>
            </a:r>
            <a:r>
              <a:rPr lang="es-ES" sz="1500" dirty="0" err="1" smtClean="0"/>
              <a:t>Tecnologica</a:t>
            </a:r>
            <a:r>
              <a:rPr lang="es-ES" sz="1500" dirty="0" smtClean="0"/>
              <a:t>: Falta </a:t>
            </a:r>
            <a:r>
              <a:rPr lang="es-ES" sz="1500" dirty="0"/>
              <a:t>de </a:t>
            </a:r>
            <a:r>
              <a:rPr lang="es-ES" sz="1500" dirty="0" smtClean="0"/>
              <a:t>utilidad, Exceso </a:t>
            </a:r>
            <a:r>
              <a:rPr lang="es-ES" sz="1500" dirty="0"/>
              <a:t>de </a:t>
            </a:r>
            <a:r>
              <a:rPr lang="es-ES" sz="1500" dirty="0" smtClean="0"/>
              <a:t>capacidad, Cambios </a:t>
            </a:r>
            <a:r>
              <a:rPr lang="es-ES" sz="1500" dirty="0"/>
              <a:t>de </a:t>
            </a:r>
            <a:r>
              <a:rPr lang="es-ES" sz="1500" dirty="0" smtClean="0"/>
              <a:t>diseño, Eficiencia, Cambios tecnológicos.</a:t>
            </a:r>
          </a:p>
          <a:p>
            <a:pPr algn="just"/>
            <a:r>
              <a:rPr lang="es-ES" sz="1500" dirty="0" smtClean="0"/>
              <a:t>O también Operativa, por excesos en costos de operación: El activo existente o la planta y sus costos de operación mayores son comparados con los costos mas reducidos logrados en un reemplazo o sustituto moderno. </a:t>
            </a:r>
            <a:endParaRPr lang="es-MX" sz="1500" dirty="0"/>
          </a:p>
          <a:p>
            <a:pPr algn="just"/>
            <a:r>
              <a:rPr lang="es-ES" sz="1500" b="1" dirty="0"/>
              <a:t>Obsolescencia económica: </a:t>
            </a:r>
            <a:r>
              <a:rPr lang="es-ES" sz="1500" dirty="0"/>
              <a:t>Es la perdida de valor o reducción de la demanda de la propiedad, que surge por fuerzas externas a la propiedad.</a:t>
            </a:r>
            <a:endParaRPr lang="es-MX" sz="1500" dirty="0"/>
          </a:p>
          <a:p>
            <a:pPr algn="just"/>
            <a:r>
              <a:rPr lang="es-ES" sz="1500" dirty="0"/>
              <a:t>Puede medirse por la reducción de la deseabilidad o vida útil de un activo, debido a fuerzas externas. Estas fuerzas incluyen factores como la legislación, cambios en el uso, cambios sociales o cambios en la oferta y demanda.</a:t>
            </a:r>
            <a:endParaRPr lang="es-MX" sz="1500" dirty="0"/>
          </a:p>
          <a:p>
            <a:pPr algn="just"/>
            <a:r>
              <a:rPr lang="es-ES" sz="1500" dirty="0"/>
              <a:t>Puede ser causada por</a:t>
            </a:r>
            <a:r>
              <a:rPr lang="es-ES" sz="1500" dirty="0" smtClean="0"/>
              <a:t>: Disponibilidad </a:t>
            </a:r>
            <a:r>
              <a:rPr lang="es-ES" sz="1500" dirty="0"/>
              <a:t>de materia </a:t>
            </a:r>
            <a:r>
              <a:rPr lang="es-ES" sz="1500" dirty="0" smtClean="0"/>
              <a:t>prima, Disponibilidad </a:t>
            </a:r>
            <a:r>
              <a:rPr lang="es-ES" sz="1500" dirty="0"/>
              <a:t>de mano de </a:t>
            </a:r>
            <a:r>
              <a:rPr lang="es-ES" sz="1500" dirty="0" smtClean="0"/>
              <a:t>obra, Acceso </a:t>
            </a:r>
            <a:r>
              <a:rPr lang="es-ES" sz="1500" dirty="0"/>
              <a:t>al </a:t>
            </a:r>
            <a:r>
              <a:rPr lang="es-ES" sz="1500" dirty="0" smtClean="0"/>
              <a:t>mercado, Reglamentaciones gubernamentales, Capacidad </a:t>
            </a:r>
            <a:r>
              <a:rPr lang="es-ES" sz="1500" dirty="0"/>
              <a:t>de generación de ingreso, capacidad de compra</a:t>
            </a:r>
            <a:endParaRPr lang="es-MX" sz="1500" dirty="0"/>
          </a:p>
          <a:p>
            <a:pPr lvl="1"/>
            <a:endParaRPr lang="es-ES" sz="1500" dirty="0" smtClean="0"/>
          </a:p>
          <a:p>
            <a:pPr lvl="1"/>
            <a:endParaRPr lang="es-MX" sz="10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962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smtClean="0"/>
              <a:t>Enfoque de Costos</a:t>
            </a:r>
            <a:endParaRPr lang="es-ES" sz="2400" noProof="1"/>
          </a:p>
        </p:txBody>
      </p:sp>
      <p:sp>
        <p:nvSpPr>
          <p:cNvPr id="3" name="2 Marcador de contenido"/>
          <p:cNvSpPr>
            <a:spLocks noGrp="1"/>
          </p:cNvSpPr>
          <p:nvPr>
            <p:ph idx="1"/>
          </p:nvPr>
        </p:nvSpPr>
        <p:spPr>
          <a:xfrm>
            <a:off x="1847850" y="1162050"/>
            <a:ext cx="9048749" cy="4953000"/>
          </a:xfrm>
        </p:spPr>
        <p:txBody>
          <a:bodyPr>
            <a:normAutofit/>
          </a:bodyPr>
          <a:lstStyle/>
          <a:p>
            <a:pPr algn="just"/>
            <a:r>
              <a:rPr lang="es-ES" sz="1500" b="1" dirty="0" smtClean="0"/>
              <a:t>Valor de Reproducción Nuevo</a:t>
            </a:r>
          </a:p>
          <a:p>
            <a:pPr algn="just"/>
            <a:r>
              <a:rPr lang="es-ES" sz="1500" b="1" dirty="0" smtClean="0"/>
              <a:t>Menos Costo de Capital en Exceso</a:t>
            </a:r>
          </a:p>
          <a:p>
            <a:pPr algn="just"/>
            <a:r>
              <a:rPr lang="es-ES" sz="1500" b="1" dirty="0" smtClean="0"/>
              <a:t>Valor de Reposición Nuevo</a:t>
            </a:r>
          </a:p>
          <a:p>
            <a:pPr algn="just"/>
            <a:r>
              <a:rPr lang="es-ES" sz="1500" b="1" dirty="0" smtClean="0"/>
              <a:t>Menos Depreciación por Deterioro Físico</a:t>
            </a:r>
          </a:p>
          <a:p>
            <a:pPr algn="just"/>
            <a:r>
              <a:rPr lang="es-ES" sz="1500" b="1" dirty="0" smtClean="0"/>
              <a:t>Subtotal VRN – Deterioro Físico</a:t>
            </a:r>
          </a:p>
          <a:p>
            <a:pPr algn="just"/>
            <a:r>
              <a:rPr lang="es-ES" sz="1500" b="1" dirty="0" smtClean="0"/>
              <a:t>Menos Obsolescencia Funcional </a:t>
            </a:r>
            <a:r>
              <a:rPr lang="es-ES" sz="1500" b="1" dirty="0" err="1" smtClean="0"/>
              <a:t>Tecnologica</a:t>
            </a:r>
            <a:endParaRPr lang="es-ES" sz="1500" b="1" dirty="0" smtClean="0"/>
          </a:p>
          <a:p>
            <a:pPr algn="just"/>
            <a:r>
              <a:rPr lang="es-ES" sz="1500" b="1" dirty="0" smtClean="0"/>
              <a:t>Menos Obsolescencia Funcional Operativa (exceso en costos de operación)</a:t>
            </a:r>
          </a:p>
          <a:p>
            <a:pPr algn="just"/>
            <a:r>
              <a:rPr lang="es-ES" sz="1500" b="1" dirty="0" smtClean="0"/>
              <a:t>Subtotal VRN – Deterioro Físico – Obsolescencia Funcional</a:t>
            </a:r>
          </a:p>
          <a:p>
            <a:pPr algn="just"/>
            <a:r>
              <a:rPr lang="es-ES" sz="1500" b="1" dirty="0" smtClean="0"/>
              <a:t>Menos Obsolescencia Económica</a:t>
            </a:r>
          </a:p>
          <a:p>
            <a:pPr algn="just"/>
            <a:r>
              <a:rPr lang="es-ES" sz="1500" b="1" dirty="0" smtClean="0"/>
              <a:t>Valor Neto de Reposición</a:t>
            </a:r>
            <a:endParaRPr lang="es-ES" sz="1500" dirty="0" smtClean="0"/>
          </a:p>
          <a:p>
            <a:pPr lvl="1"/>
            <a:endParaRPr lang="es-MX" sz="10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4906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smtClean="0"/>
              <a:t>Enfoque de Costos</a:t>
            </a:r>
            <a:endParaRPr lang="es-ES" sz="2400" noProof="1"/>
          </a:p>
        </p:txBody>
      </p:sp>
      <p:sp>
        <p:nvSpPr>
          <p:cNvPr id="3" name="2 Marcador de contenido"/>
          <p:cNvSpPr>
            <a:spLocks noGrp="1"/>
          </p:cNvSpPr>
          <p:nvPr>
            <p:ph idx="1"/>
          </p:nvPr>
        </p:nvSpPr>
        <p:spPr>
          <a:xfrm>
            <a:off x="1847850" y="1162050"/>
            <a:ext cx="9048749" cy="4953000"/>
          </a:xfrm>
        </p:spPr>
        <p:txBody>
          <a:bodyPr>
            <a:normAutofit/>
          </a:bodyPr>
          <a:lstStyle/>
          <a:p>
            <a:pPr algn="just"/>
            <a:r>
              <a:rPr lang="es-ES" sz="1500" b="1" dirty="0" smtClean="0"/>
              <a:t>Calculo de Depreciación Física</a:t>
            </a:r>
          </a:p>
          <a:p>
            <a:r>
              <a:rPr lang="es-ES" sz="1300" b="1" dirty="0" smtClean="0"/>
              <a:t>Análisis de Edad - Vida</a:t>
            </a:r>
            <a:endParaRPr lang="es-MX" sz="1300" dirty="0"/>
          </a:p>
          <a:p>
            <a:pPr algn="just"/>
            <a:r>
              <a:rPr lang="es-ES" sz="1300" dirty="0"/>
              <a:t>El análisis de la vida del activo es una forma de medir la depreciación física y parte de la base de que el % de depreciación de un equipo es equivalente a la edad o vida transcurrida con respecto a la vida útil total del activo.</a:t>
            </a:r>
            <a:endParaRPr lang="es-MX" sz="1300" dirty="0"/>
          </a:p>
          <a:p>
            <a:pPr algn="just"/>
            <a:r>
              <a:rPr lang="es-ES" sz="1300" b="1" dirty="0"/>
              <a:t>Edad Efectiva. (E.E.): </a:t>
            </a:r>
            <a:r>
              <a:rPr lang="es-ES" sz="1300" dirty="0"/>
              <a:t>Es la edad supuesta de un bien en comparación con el de un bien nuevo similar. Generalmente se calcula deduciendo la Vida Útil Remanente de un bien, de la Vida Útil Normal.</a:t>
            </a:r>
            <a:endParaRPr lang="es-MX" sz="1300" dirty="0"/>
          </a:p>
          <a:p>
            <a:pPr algn="just"/>
            <a:r>
              <a:rPr lang="es-ES" sz="1300" b="1" dirty="0"/>
              <a:t>Edad Efectiva a la Reconstrucción: </a:t>
            </a:r>
            <a:r>
              <a:rPr lang="es-ES" sz="1300" dirty="0"/>
              <a:t>Es la edad aparente del activo al momento de realizar una reconstrucción significativa del bien en comparación con un activo nuevo similar. El mantenimiento normal del equipo no constituye una reconstrucción significativa, si bien contribuye a lograr una Edad Efectiva menor comparando el </a:t>
            </a:r>
            <a:r>
              <a:rPr lang="es-ES" sz="1300" dirty="0" smtClean="0"/>
              <a:t>bien con </a:t>
            </a:r>
            <a:r>
              <a:rPr lang="es-ES" sz="1300" dirty="0"/>
              <a:t>otro al cual se le ha dado menor mantenimiento. Nunca un equipo o maquinaría podrá ser llevado a una Edad Efectiva de cero con una reconstrucción.</a:t>
            </a:r>
            <a:endParaRPr lang="es-MX" sz="1300" dirty="0"/>
          </a:p>
          <a:p>
            <a:pPr algn="just"/>
            <a:r>
              <a:rPr lang="es-ES" sz="1300" b="1" dirty="0"/>
              <a:t>Edad Cronológica:</a:t>
            </a:r>
            <a:r>
              <a:rPr lang="es-ES" sz="1300" dirty="0"/>
              <a:t> Es el número de años transcurridos desde que el bien fue originalmente construido.</a:t>
            </a:r>
            <a:endParaRPr lang="es-MX" sz="1300" dirty="0"/>
          </a:p>
          <a:p>
            <a:pPr algn="just"/>
            <a:r>
              <a:rPr lang="es-ES" sz="1300" b="1" dirty="0"/>
              <a:t>Vida Útil Remanente. (V.U.R.): Es</a:t>
            </a:r>
            <a:r>
              <a:rPr lang="es-ES" sz="1300" dirty="0"/>
              <a:t> la vida física remanente que se estima tendrá un bien, en condiciones aceptables de utilización. Se calcula deduciendo la edad efectiva del bien de los de la vida normal.</a:t>
            </a:r>
            <a:endParaRPr lang="es-MX" sz="1300" dirty="0"/>
          </a:p>
          <a:p>
            <a:pPr algn="just"/>
            <a:endParaRPr lang="es-ES" sz="1500" dirty="0" smtClean="0"/>
          </a:p>
          <a:p>
            <a:pPr lvl="1"/>
            <a:endParaRPr lang="es-MX" sz="10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3825" y="5158325"/>
            <a:ext cx="4610100" cy="101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264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28800" y="1076325"/>
            <a:ext cx="9067800" cy="723900"/>
          </a:xfrm>
        </p:spPr>
        <p:txBody>
          <a:bodyPr>
            <a:normAutofit/>
          </a:bodyPr>
          <a:lstStyle/>
          <a:p>
            <a:r>
              <a:rPr lang="es-ES" noProof="1" smtClean="0"/>
              <a:t>AGENDA</a:t>
            </a:r>
            <a:endParaRPr lang="es-ES" noProof="1"/>
          </a:p>
        </p:txBody>
      </p:sp>
      <p:sp>
        <p:nvSpPr>
          <p:cNvPr id="3" name="Marcador de posición de contenido 2"/>
          <p:cNvSpPr>
            <a:spLocks noGrp="1"/>
          </p:cNvSpPr>
          <p:nvPr>
            <p:ph idx="1"/>
          </p:nvPr>
        </p:nvSpPr>
        <p:spPr>
          <a:xfrm>
            <a:off x="1828800" y="1981201"/>
            <a:ext cx="9067800" cy="3809999"/>
          </a:xfrm>
        </p:spPr>
        <p:txBody>
          <a:bodyPr/>
          <a:lstStyle/>
          <a:p>
            <a:r>
              <a:rPr lang="es-ES" noProof="1" smtClean="0"/>
              <a:t>Proceso de valuación</a:t>
            </a:r>
          </a:p>
          <a:p>
            <a:r>
              <a:rPr lang="es-ES" noProof="1" smtClean="0"/>
              <a:t>Material necesario para trabajo de campo</a:t>
            </a:r>
          </a:p>
          <a:p>
            <a:r>
              <a:rPr lang="es-ES" noProof="1" smtClean="0"/>
              <a:t>Procedimientos de identificación</a:t>
            </a:r>
          </a:p>
          <a:p>
            <a:r>
              <a:rPr lang="es-ES" noProof="1" smtClean="0"/>
              <a:t>Enfoque de Costos</a:t>
            </a:r>
          </a:p>
          <a:p>
            <a:r>
              <a:rPr lang="es-ES" noProof="1" smtClean="0"/>
              <a:t>Enfoque de Mercado</a:t>
            </a:r>
          </a:p>
          <a:p>
            <a:r>
              <a:rPr lang="es-ES" noProof="1" smtClean="0"/>
              <a:t>Casos practicos</a:t>
            </a:r>
          </a:p>
          <a:p>
            <a:r>
              <a:rPr lang="es-ES" noProof="1" smtClean="0"/>
              <a:t>Reporte de avalúo</a:t>
            </a:r>
          </a:p>
          <a:p>
            <a:endParaRPr lang="es-ES" noProof="1" smtClean="0"/>
          </a:p>
          <a:p>
            <a:pPr marL="228600" indent="-228600" algn="l" defTabSz="914400">
              <a:lnSpc>
                <a:spcPct val="90000"/>
              </a:lnSpc>
              <a:spcBef>
                <a:spcPts val="1800"/>
              </a:spcBef>
              <a:buClr>
                <a:srgbClr val="D15A3E"/>
              </a:buClr>
              <a:buSzPct val="100000"/>
              <a:buFont typeface="Arial"/>
              <a:buChar char="▪"/>
            </a:pPr>
            <a:endParaRPr lang="en-US" dirty="0" smtClean="0"/>
          </a:p>
        </p:txBody>
      </p:sp>
      <p:pic>
        <p:nvPicPr>
          <p:cNvPr id="4" name="Picture 2" descr="encabezado 16"/>
          <p:cNvPicPr>
            <a:picLocks noChangeAspect="1" noChangeArrowheads="1"/>
          </p:cNvPicPr>
          <p:nvPr/>
        </p:nvPicPr>
        <p:blipFill>
          <a:blip r:embed="rId3">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461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smtClean="0"/>
              <a:t>Enfoque de Costos</a:t>
            </a:r>
            <a:endParaRPr lang="es-ES" sz="2400" noProof="1"/>
          </a:p>
        </p:txBody>
      </p:sp>
      <p:sp>
        <p:nvSpPr>
          <p:cNvPr id="3" name="2 Marcador de contenido"/>
          <p:cNvSpPr>
            <a:spLocks noGrp="1"/>
          </p:cNvSpPr>
          <p:nvPr>
            <p:ph idx="1"/>
          </p:nvPr>
        </p:nvSpPr>
        <p:spPr>
          <a:xfrm>
            <a:off x="1847850" y="1162050"/>
            <a:ext cx="9048749" cy="4953000"/>
          </a:xfrm>
        </p:spPr>
        <p:txBody>
          <a:bodyPr>
            <a:normAutofit fontScale="85000" lnSpcReduction="20000"/>
          </a:bodyPr>
          <a:lstStyle/>
          <a:p>
            <a:pPr algn="just"/>
            <a:r>
              <a:rPr lang="es-ES" sz="1500" b="1" dirty="0" smtClean="0"/>
              <a:t>Calculo de Obsolescencia Funcional</a:t>
            </a:r>
          </a:p>
          <a:p>
            <a:r>
              <a:rPr lang="es-ES" sz="1300" b="1" dirty="0" smtClean="0"/>
              <a:t>Análisis Costo Capacidad. </a:t>
            </a:r>
            <a:r>
              <a:rPr lang="es-ES" sz="1300" dirty="0" smtClean="0"/>
              <a:t>La manera de determinar la obsolescencia técnico – funcional será siempre mediante una comparación entre la maquinaria y equipo que se este valuando con respecto de la que se requiera dentro de la misma empresa, o bien, respecto de la maquinaria y equipo del mercado que se trate de la rama industrial a la que se pertenezca.</a:t>
            </a:r>
          </a:p>
          <a:p>
            <a:r>
              <a:rPr lang="es-MX" sz="1300" dirty="0" smtClean="0"/>
              <a:t>% Inutilidad = [1-(Capacidad B/Capacidad a)^n] x 100</a:t>
            </a:r>
          </a:p>
          <a:p>
            <a:r>
              <a:rPr lang="es-MX" sz="1300" dirty="0" smtClean="0"/>
              <a:t>Capacidad A= 	Capacidad de diseño</a:t>
            </a:r>
          </a:p>
          <a:p>
            <a:r>
              <a:rPr lang="es-MX" sz="1300" dirty="0" smtClean="0"/>
              <a:t>Capacidad B= 	Capacidad actual de producción</a:t>
            </a:r>
          </a:p>
          <a:p>
            <a:r>
              <a:rPr lang="es-MX" sz="1300" dirty="0" smtClean="0"/>
              <a:t>n=		Exponente o factor de escala	</a:t>
            </a:r>
          </a:p>
          <a:p>
            <a:r>
              <a:rPr lang="es-MX" sz="1300" dirty="0" smtClean="0"/>
              <a:t>Análisis por Costos de Operación en Exceso. El activo existente o la planta y sus costos de operación mayores son comparados con los costos mas reducidos logrados en un reemplazo o sustituto moderno. El resultado de este estudio es la base para estimar una penalidad por uso continuo de la propiedad existente. Este estudio incluye los pasos siguientes:</a:t>
            </a:r>
          </a:p>
          <a:p>
            <a:pPr lvl="1"/>
            <a:r>
              <a:rPr lang="es-MX" sz="1300" dirty="0" smtClean="0"/>
              <a:t>Analizar los costos de operación y estadísticas de la propiedad existente</a:t>
            </a:r>
          </a:p>
          <a:p>
            <a:pPr lvl="1"/>
            <a:r>
              <a:rPr lang="es-MX" sz="1300" dirty="0" smtClean="0"/>
              <a:t>Determinar costos similares para una planta sustituta moderna comparable</a:t>
            </a:r>
          </a:p>
          <a:p>
            <a:pPr lvl="1"/>
            <a:r>
              <a:rPr lang="es-MX" sz="1300" dirty="0" smtClean="0"/>
              <a:t>Revisar los diferenciales de los costos de operación</a:t>
            </a:r>
          </a:p>
          <a:p>
            <a:pPr lvl="1"/>
            <a:r>
              <a:rPr lang="es-MX" sz="1300" dirty="0" smtClean="0"/>
              <a:t>Aplicar aquellos diferenciales de los costos de operación a las capacidades anuales proyectadas para llegar al resultado del costo de operación en exceso anual en el cual se incurrirá como un resultado de la operación continua.</a:t>
            </a:r>
          </a:p>
          <a:p>
            <a:pPr lvl="1"/>
            <a:r>
              <a:rPr lang="es-MX" sz="1300" dirty="0" smtClean="0"/>
              <a:t>Reducir el costo de operación en exceso anual total para reflejar el impacto de los impuestos sobre ingreso incrementado resultante.</a:t>
            </a:r>
          </a:p>
          <a:p>
            <a:pPr lvl="1"/>
            <a:r>
              <a:rPr lang="es-MX" sz="1300" dirty="0" smtClean="0"/>
              <a:t>Estimar la vida económica remanente durante la cual seguiría existiendo el costo en exceso.</a:t>
            </a:r>
          </a:p>
          <a:p>
            <a:pPr lvl="1"/>
            <a:r>
              <a:rPr lang="es-MX" sz="1300" dirty="0" smtClean="0"/>
              <a:t>Capitalizar (convertir a valor presente) el costo de operaciones en exceso anual a una tasa apropiada de retorno sobre la vida remanente.</a:t>
            </a:r>
            <a:endParaRPr lang="es-MX" sz="1300" dirty="0"/>
          </a:p>
          <a:p>
            <a:pPr lvl="1"/>
            <a:endParaRPr lang="es-MX" sz="13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834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smtClean="0"/>
              <a:t>Enfoque de Costos</a:t>
            </a:r>
            <a:endParaRPr lang="es-ES" sz="2400" noProof="1"/>
          </a:p>
        </p:txBody>
      </p:sp>
      <p:sp>
        <p:nvSpPr>
          <p:cNvPr id="3" name="2 Marcador de contenido"/>
          <p:cNvSpPr>
            <a:spLocks noGrp="1"/>
          </p:cNvSpPr>
          <p:nvPr>
            <p:ph idx="1"/>
          </p:nvPr>
        </p:nvSpPr>
        <p:spPr>
          <a:xfrm>
            <a:off x="1847850" y="1162050"/>
            <a:ext cx="9048749" cy="4953000"/>
          </a:xfrm>
        </p:spPr>
        <p:txBody>
          <a:bodyPr>
            <a:normAutofit/>
          </a:bodyPr>
          <a:lstStyle/>
          <a:p>
            <a:pPr algn="just"/>
            <a:r>
              <a:rPr lang="es-ES" sz="1500" b="1" dirty="0" smtClean="0"/>
              <a:t>Calculo de Obsolescencia Económica</a:t>
            </a:r>
          </a:p>
          <a:p>
            <a:r>
              <a:rPr lang="es-ES" sz="1400" dirty="0" smtClean="0"/>
              <a:t>Se entiende por obsolescencia económica aquella condición que afecta el valor de un bien o equipo, debido a cambios en las condiciones económicas propias del mercado en el que se desarrolla la empresa. Por otra parte la obsolescencia económica es la perdida en valor o utilidad reducida de la propiedad, ocasionada por fuerzas económicas externas a la misma.</a:t>
            </a:r>
          </a:p>
          <a:p>
            <a:r>
              <a:rPr lang="es-ES" sz="1400" dirty="0" smtClean="0"/>
              <a:t>La cantidad de obsolescencia económica puede ser medida por el deterioro de la utilidad o vida útil de un activo debido a fuerzas económicas externas a la propiedad. Estas fuerzas incluyen futuros tales como promulgación legislativa, cambios en el uso, cambios sociales y cambios en el mercado de oferta – demanda. Otro ejemplo puede ser que el gobierno limite la vida útil del activo.</a:t>
            </a:r>
          </a:p>
          <a:p>
            <a:r>
              <a:rPr lang="es-ES" sz="1400" dirty="0" smtClean="0"/>
              <a:t>% Obsolescencia Económica = [1-(Capacidad Real / Capacidad Nominal)^n] x 100</a:t>
            </a:r>
          </a:p>
          <a:p>
            <a:r>
              <a:rPr lang="es-ES" sz="1400" dirty="0" smtClean="0"/>
              <a:t>La capacidad Real, es en base a la encuesta mensual del INEGI, Capacidad de planta utilizada según subsector, rama y clase de actividad, promedio de los últimos 7 años.</a:t>
            </a:r>
          </a:p>
          <a:p>
            <a:r>
              <a:rPr lang="es-ES" sz="1400" dirty="0" smtClean="0"/>
              <a:t>El exponente n no siempre es 0.6, este varia aproximadamente de 0.4 a 1.0, dependiendo de la capacidad y tipo de unidad, es por esto que el factor deberá ser usado con precaución. (Fuente</a:t>
            </a:r>
            <a:r>
              <a:rPr lang="es-ES" sz="1400" dirty="0"/>
              <a:t>: </a:t>
            </a:r>
            <a:r>
              <a:rPr lang="es-ES" sz="1400" dirty="0" err="1"/>
              <a:t>Perry's</a:t>
            </a:r>
            <a:r>
              <a:rPr lang="es-ES" sz="1400" dirty="0"/>
              <a:t> </a:t>
            </a:r>
            <a:r>
              <a:rPr lang="es-ES" sz="1400" dirty="0" err="1"/>
              <a:t>Chemical</a:t>
            </a:r>
            <a:r>
              <a:rPr lang="es-ES" sz="1400" dirty="0"/>
              <a:t> </a:t>
            </a:r>
            <a:r>
              <a:rPr lang="es-ES" sz="1400" dirty="0" err="1"/>
              <a:t>Engineers</a:t>
            </a:r>
            <a:r>
              <a:rPr lang="es-ES" sz="1400" dirty="0"/>
              <a:t>' </a:t>
            </a:r>
            <a:r>
              <a:rPr lang="es-ES" sz="1400" dirty="0" err="1" smtClean="0"/>
              <a:t>Handbook</a:t>
            </a:r>
            <a:r>
              <a:rPr lang="es-ES" sz="1400" dirty="0" smtClean="0"/>
              <a:t>, </a:t>
            </a:r>
            <a:r>
              <a:rPr lang="en-US" sz="1400" dirty="0"/>
              <a:t>Plant Design and Economics for Chemical Engineers. Max S. </a:t>
            </a:r>
            <a:r>
              <a:rPr lang="en-US" sz="1400" dirty="0" smtClean="0"/>
              <a:t>Peters)</a:t>
            </a:r>
            <a:endParaRPr lang="es-ES" sz="14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450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smtClean="0"/>
              <a:t>Enfoque de Mercado</a:t>
            </a:r>
            <a:endParaRPr lang="es-ES" sz="2400" noProof="1"/>
          </a:p>
        </p:txBody>
      </p:sp>
      <p:sp>
        <p:nvSpPr>
          <p:cNvPr id="3" name="2 Marcador de contenido"/>
          <p:cNvSpPr>
            <a:spLocks noGrp="1"/>
          </p:cNvSpPr>
          <p:nvPr>
            <p:ph idx="1"/>
          </p:nvPr>
        </p:nvSpPr>
        <p:spPr>
          <a:xfrm>
            <a:off x="1847850" y="1162050"/>
            <a:ext cx="9048749" cy="4953000"/>
          </a:xfrm>
        </p:spPr>
        <p:txBody>
          <a:bodyPr>
            <a:normAutofit/>
          </a:bodyPr>
          <a:lstStyle/>
          <a:p>
            <a:pPr algn="just"/>
            <a:r>
              <a:rPr lang="es-MX" sz="1800" dirty="0" smtClean="0"/>
              <a:t>El valuador de maquinaria y equipo usa el enfoque de comparación de ventas para indicar el valor analizando:</a:t>
            </a:r>
          </a:p>
          <a:p>
            <a:pPr lvl="1" algn="just"/>
            <a:r>
              <a:rPr lang="es-MX" sz="1600" dirty="0" smtClean="0"/>
              <a:t>Ventas recientes</a:t>
            </a:r>
          </a:p>
          <a:p>
            <a:pPr lvl="1" algn="just"/>
            <a:r>
              <a:rPr lang="es-MX" sz="1600" dirty="0" smtClean="0"/>
              <a:t>Precios de ofertas</a:t>
            </a:r>
          </a:p>
          <a:p>
            <a:pPr lvl="1" algn="just"/>
            <a:r>
              <a:rPr lang="es-MX" sz="1600" dirty="0" smtClean="0"/>
              <a:t>De bienes que son similares al sujeto, comparables del bien a valuar</a:t>
            </a:r>
          </a:p>
          <a:p>
            <a:pPr algn="just"/>
            <a:r>
              <a:rPr lang="es-MX" sz="1800" dirty="0" smtClean="0"/>
              <a:t>Si los comparables no son exactamente iguales al bien valuado, los precios de venta o de oferta, de los comparables son ajustados a las características del sujeto, esto es homologándolos. Este método se puede utilizar cuando los comparables sean limitados o que se cuente con una cantidad considerable.</a:t>
            </a:r>
          </a:p>
          <a:p>
            <a:pPr algn="just"/>
            <a:r>
              <a:rPr lang="es-ES" sz="1800" dirty="0" smtClean="0"/>
              <a:t>Otro método que se puede utilizar cuando se presentan las condiciones requeridas el la Regresión Lineal Múltiple. Este se puede utilizar cuando se encuentren una cantidad considerables de comparables.</a:t>
            </a:r>
          </a:p>
          <a:p>
            <a:pPr algn="just"/>
            <a:r>
              <a:rPr lang="es-ES" sz="1800" dirty="0" smtClean="0"/>
              <a:t>Al realizar los dos métodos, queda a criterio del valuador de maquinaria y equipo la ponderación de los resultados.</a:t>
            </a:r>
          </a:p>
          <a:p>
            <a:endParaRPr lang="es-ES" sz="1800" dirty="0" smtClean="0"/>
          </a:p>
          <a:p>
            <a:pPr lvl="1"/>
            <a:endParaRPr lang="es-MX" sz="10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6474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smtClean="0"/>
              <a:t>Casos practicos</a:t>
            </a:r>
            <a:endParaRPr lang="es-ES" sz="2400" noProof="1"/>
          </a:p>
        </p:txBody>
      </p:sp>
      <p:sp>
        <p:nvSpPr>
          <p:cNvPr id="3" name="2 Marcador de contenido"/>
          <p:cNvSpPr>
            <a:spLocks noGrp="1"/>
          </p:cNvSpPr>
          <p:nvPr>
            <p:ph idx="1"/>
          </p:nvPr>
        </p:nvSpPr>
        <p:spPr>
          <a:xfrm>
            <a:off x="1847850" y="1162050"/>
            <a:ext cx="9048749" cy="4953000"/>
          </a:xfrm>
        </p:spPr>
        <p:txBody>
          <a:bodyPr>
            <a:normAutofit/>
          </a:bodyPr>
          <a:lstStyle/>
          <a:p>
            <a:r>
              <a:rPr lang="es-MX" sz="1800" dirty="0" smtClean="0"/>
              <a:t>Relación entre Costo y Capacidad:</a:t>
            </a:r>
          </a:p>
          <a:p>
            <a:pPr lvl="1"/>
            <a:r>
              <a:rPr lang="es-MX" sz="1600" dirty="0" smtClean="0"/>
              <a:t>Costo A / Costo B = (Capacidad A / Capacidad B)^n</a:t>
            </a:r>
          </a:p>
          <a:p>
            <a:pPr lvl="1"/>
            <a:r>
              <a:rPr lang="es-MX" sz="1600" dirty="0" smtClean="0"/>
              <a:t>n= </a:t>
            </a:r>
            <a:r>
              <a:rPr lang="es-MX" sz="1600" dirty="0" err="1" smtClean="0"/>
              <a:t>Ln</a:t>
            </a:r>
            <a:r>
              <a:rPr lang="es-MX" sz="1600" dirty="0" smtClean="0"/>
              <a:t>(Costo A / Costo B) / </a:t>
            </a:r>
            <a:r>
              <a:rPr lang="es-MX" sz="1600" dirty="0" err="1" smtClean="0"/>
              <a:t>Ln</a:t>
            </a:r>
            <a:r>
              <a:rPr lang="es-MX" sz="1600" dirty="0" smtClean="0"/>
              <a:t> (Capacidad A / Capacidad B)</a:t>
            </a:r>
          </a:p>
          <a:p>
            <a:pPr lvl="1"/>
            <a:r>
              <a:rPr lang="es-MX" sz="1600" dirty="0" smtClean="0"/>
              <a:t>Costo X= (Capacidad X / Capacidad B)^n x Costo B</a:t>
            </a:r>
          </a:p>
          <a:p>
            <a:pPr lvl="1"/>
            <a:r>
              <a:rPr lang="es-MX" sz="1600" dirty="0" smtClean="0"/>
              <a:t>Costo X= (Capacidad X / Capacidad A)^n x Costo A</a:t>
            </a:r>
          </a:p>
          <a:p>
            <a:endParaRPr lang="es-ES" sz="1800" dirty="0" smtClean="0"/>
          </a:p>
          <a:p>
            <a:pPr lvl="1"/>
            <a:endParaRPr lang="es-MX" sz="10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244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smtClean="0"/>
              <a:t>Bibliografia</a:t>
            </a:r>
            <a:endParaRPr lang="es-ES" sz="2400" noProof="1"/>
          </a:p>
        </p:txBody>
      </p:sp>
      <p:sp>
        <p:nvSpPr>
          <p:cNvPr id="3" name="2 Marcador de contenido"/>
          <p:cNvSpPr>
            <a:spLocks noGrp="1"/>
          </p:cNvSpPr>
          <p:nvPr>
            <p:ph idx="1"/>
          </p:nvPr>
        </p:nvSpPr>
        <p:spPr>
          <a:xfrm>
            <a:off x="1847850" y="1162050"/>
            <a:ext cx="9048749" cy="4953000"/>
          </a:xfrm>
        </p:spPr>
        <p:txBody>
          <a:bodyPr>
            <a:normAutofit/>
          </a:bodyPr>
          <a:lstStyle/>
          <a:p>
            <a:r>
              <a:rPr lang="es-MX" sz="1800" dirty="0" smtClean="0"/>
              <a:t>Curso Introductorio de Valuación de Maquinaria y Equipo (</a:t>
            </a:r>
            <a:r>
              <a:rPr lang="es-MX" sz="1800" dirty="0" err="1" smtClean="0"/>
              <a:t>CIME</a:t>
            </a:r>
            <a:r>
              <a:rPr lang="es-MX" sz="1800" dirty="0" smtClean="0"/>
              <a:t>)</a:t>
            </a:r>
          </a:p>
          <a:p>
            <a:r>
              <a:rPr lang="es-MX" sz="1800" dirty="0" smtClean="0"/>
              <a:t>Curso Intermedio de Valuación de Maquinaria y Equipo (</a:t>
            </a:r>
            <a:r>
              <a:rPr lang="es-MX" sz="1800" dirty="0" err="1" smtClean="0"/>
              <a:t>CIME</a:t>
            </a:r>
            <a:r>
              <a:rPr lang="es-MX" sz="1800" dirty="0" smtClean="0"/>
              <a:t>)</a:t>
            </a:r>
          </a:p>
          <a:p>
            <a:r>
              <a:rPr lang="es-MX" sz="1800" dirty="0" smtClean="0"/>
              <a:t>Introducción a la Valuación de Maquinaria y Equipo (ASA)</a:t>
            </a:r>
          </a:p>
          <a:p>
            <a:r>
              <a:rPr lang="es-MX" sz="1800" dirty="0" smtClean="0"/>
              <a:t>Valuing Machinery &amp; Equipment: The Fundamentals of Appraising Machinery and Technical Assets (ASA)</a:t>
            </a:r>
          </a:p>
          <a:p>
            <a:r>
              <a:rPr lang="es-MX" sz="1800" dirty="0" smtClean="0"/>
              <a:t>Appraising Machinery and Equipment (ASA)</a:t>
            </a:r>
          </a:p>
          <a:p>
            <a:r>
              <a:rPr lang="es-MX" sz="1800" dirty="0" smtClean="0"/>
              <a:t>Maquinaria y Equipo I y II, Especialidad en valuación con orientación en Maquinaria y Equipo, </a:t>
            </a:r>
            <a:r>
              <a:rPr lang="es-MX" sz="1800" dirty="0" err="1" smtClean="0"/>
              <a:t>U.A.Z</a:t>
            </a:r>
            <a:r>
              <a:rPr lang="es-MX" sz="1800" dirty="0" smtClean="0"/>
              <a:t>., impartido por Ing. M. L . Alejandra Álvarez Ortega</a:t>
            </a:r>
          </a:p>
          <a:p>
            <a:r>
              <a:rPr lang="es-MX" sz="1800" dirty="0"/>
              <a:t>Maquinaria y Equipo </a:t>
            </a:r>
            <a:r>
              <a:rPr lang="es-MX" sz="1800" dirty="0" smtClean="0"/>
              <a:t>III</a:t>
            </a:r>
            <a:r>
              <a:rPr lang="es-MX" sz="1800" dirty="0"/>
              <a:t>, Especialidad en </a:t>
            </a:r>
            <a:r>
              <a:rPr lang="es-MX" sz="1800" dirty="0" smtClean="0"/>
              <a:t>valuación </a:t>
            </a:r>
            <a:r>
              <a:rPr lang="es-MX" sz="1800" dirty="0"/>
              <a:t>con </a:t>
            </a:r>
            <a:r>
              <a:rPr lang="es-MX" sz="1800" dirty="0" smtClean="0"/>
              <a:t>orientación </a:t>
            </a:r>
            <a:r>
              <a:rPr lang="es-MX" sz="1800" dirty="0"/>
              <a:t>en Maquinaria y </a:t>
            </a:r>
            <a:r>
              <a:rPr lang="es-MX" sz="1800" dirty="0" smtClean="0"/>
              <a:t>Equipo, </a:t>
            </a:r>
            <a:r>
              <a:rPr lang="es-MX" sz="1800" dirty="0" err="1" smtClean="0"/>
              <a:t>U.A.Z</a:t>
            </a:r>
            <a:r>
              <a:rPr lang="es-MX" sz="1800" dirty="0" smtClean="0"/>
              <a:t>., </a:t>
            </a:r>
            <a:r>
              <a:rPr lang="es-MX" sz="1800" dirty="0"/>
              <a:t>impartido por Ing. </a:t>
            </a:r>
            <a:r>
              <a:rPr lang="es-MX" sz="1800" dirty="0" smtClean="0"/>
              <a:t>Raúl Bracamontes Zenizo</a:t>
            </a:r>
          </a:p>
          <a:p>
            <a:r>
              <a:rPr lang="es-MX" sz="1800" dirty="0" smtClean="0"/>
              <a:t>Tópicos Selectos, </a:t>
            </a:r>
            <a:r>
              <a:rPr lang="es-MX" sz="1800" dirty="0"/>
              <a:t>Especialidad en </a:t>
            </a:r>
            <a:r>
              <a:rPr lang="es-MX" sz="1800" dirty="0" smtClean="0"/>
              <a:t>valuación </a:t>
            </a:r>
            <a:r>
              <a:rPr lang="es-MX" sz="1800" dirty="0"/>
              <a:t>con </a:t>
            </a:r>
            <a:r>
              <a:rPr lang="es-MX" sz="1800" dirty="0" smtClean="0"/>
              <a:t>orientación </a:t>
            </a:r>
            <a:r>
              <a:rPr lang="es-MX" sz="1800" dirty="0"/>
              <a:t>en Maquinaria y </a:t>
            </a:r>
            <a:r>
              <a:rPr lang="es-MX" sz="1800" dirty="0" smtClean="0"/>
              <a:t>Equipo, </a:t>
            </a:r>
            <a:r>
              <a:rPr lang="es-MX" sz="1800" dirty="0" err="1" smtClean="0"/>
              <a:t>U.A.Z</a:t>
            </a:r>
            <a:r>
              <a:rPr lang="es-MX" sz="1800" dirty="0" smtClean="0"/>
              <a:t>., </a:t>
            </a:r>
            <a:r>
              <a:rPr lang="es-MX" sz="1800" dirty="0"/>
              <a:t>impartido por Ing. </a:t>
            </a:r>
            <a:r>
              <a:rPr lang="es-MX" sz="1800" dirty="0" smtClean="0"/>
              <a:t>Rosendo Díaz Escutia</a:t>
            </a:r>
            <a:endParaRPr lang="es-MX" sz="1800" dirty="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433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endParaRPr lang="es-MX" dirty="0"/>
          </a:p>
        </p:txBody>
      </p:sp>
    </p:spTree>
    <p:extLst>
      <p:ext uri="{BB962C8B-B14F-4D97-AF65-F5344CB8AC3E}">
        <p14:creationId xmlns:p14="http://schemas.microsoft.com/office/powerpoint/2010/main" val="385144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8326" y="503853"/>
            <a:ext cx="9058274" cy="543897"/>
          </a:xfrm>
        </p:spPr>
        <p:txBody>
          <a:bodyPr>
            <a:normAutofit/>
          </a:bodyPr>
          <a:lstStyle/>
          <a:p>
            <a:r>
              <a:rPr lang="es-ES" sz="2400" noProof="1"/>
              <a:t>Proceso de valuación</a:t>
            </a:r>
          </a:p>
        </p:txBody>
      </p:sp>
      <p:sp>
        <p:nvSpPr>
          <p:cNvPr id="3" name="2 Marcador de contenido"/>
          <p:cNvSpPr>
            <a:spLocks noGrp="1"/>
          </p:cNvSpPr>
          <p:nvPr>
            <p:ph idx="1"/>
          </p:nvPr>
        </p:nvSpPr>
        <p:spPr>
          <a:xfrm>
            <a:off x="1866900" y="1162050"/>
            <a:ext cx="9029700" cy="4457699"/>
          </a:xfrm>
        </p:spPr>
        <p:txBody>
          <a:bodyPr>
            <a:normAutofit/>
          </a:bodyPr>
          <a:lstStyle/>
          <a:p>
            <a:r>
              <a:rPr lang="es-MX" sz="1800" dirty="0" smtClean="0"/>
              <a:t>Definir el problema y alcance del trabajo</a:t>
            </a:r>
          </a:p>
          <a:p>
            <a:r>
              <a:rPr lang="es-MX" sz="1800" dirty="0" smtClean="0"/>
              <a:t>Definiciones de valor</a:t>
            </a:r>
          </a:p>
          <a:p>
            <a:r>
              <a:rPr lang="es-MX" dirty="0" smtClean="0"/>
              <a:t>Identificación de la propiedad</a:t>
            </a:r>
          </a:p>
          <a:p>
            <a:r>
              <a:rPr lang="es-MX" dirty="0" smtClean="0"/>
              <a:t>Recolección de datos</a:t>
            </a:r>
          </a:p>
          <a:p>
            <a:r>
              <a:rPr lang="es-MX" dirty="0" smtClean="0"/>
              <a:t>Selección del método de valuación</a:t>
            </a:r>
          </a:p>
          <a:p>
            <a:r>
              <a:rPr lang="es-MX" dirty="0" smtClean="0"/>
              <a:t>Consolidación y estimación final del valor</a:t>
            </a:r>
          </a:p>
          <a:p>
            <a:r>
              <a:rPr lang="es-MX" dirty="0" smtClean="0"/>
              <a:t>Conclusión del valor</a:t>
            </a:r>
          </a:p>
          <a:p>
            <a:r>
              <a:rPr lang="es-MX" dirty="0" smtClean="0"/>
              <a:t>Reporte sobre el proceso y conclusiones</a:t>
            </a:r>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5364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Proceso de valuación</a:t>
            </a:r>
          </a:p>
        </p:txBody>
      </p:sp>
      <p:sp>
        <p:nvSpPr>
          <p:cNvPr id="3" name="2 Marcador de contenido"/>
          <p:cNvSpPr>
            <a:spLocks noGrp="1"/>
          </p:cNvSpPr>
          <p:nvPr>
            <p:ph idx="1"/>
          </p:nvPr>
        </p:nvSpPr>
        <p:spPr>
          <a:xfrm>
            <a:off x="1847850" y="1162050"/>
            <a:ext cx="9048749" cy="4457699"/>
          </a:xfrm>
        </p:spPr>
        <p:txBody>
          <a:bodyPr>
            <a:normAutofit lnSpcReduction="10000"/>
          </a:bodyPr>
          <a:lstStyle/>
          <a:p>
            <a:r>
              <a:rPr lang="es-MX" sz="1800" dirty="0" smtClean="0"/>
              <a:t>Definir el problema y alcance del trabajo</a:t>
            </a:r>
          </a:p>
          <a:p>
            <a:r>
              <a:rPr lang="es-MX" sz="1400" dirty="0" smtClean="0"/>
              <a:t>Propiedad que se va a valuar</a:t>
            </a:r>
          </a:p>
          <a:p>
            <a:pPr lvl="1"/>
            <a:r>
              <a:rPr lang="es-MX" sz="1200" dirty="0" smtClean="0"/>
              <a:t>Es importante identificar que activos se van a incluir y a excluir</a:t>
            </a:r>
          </a:p>
          <a:p>
            <a:pPr lvl="1"/>
            <a:r>
              <a:rPr lang="es-MX" sz="1200" dirty="0" smtClean="0"/>
              <a:t>Como se consideran los bienes: instalados, para ser removidos, ya removidos</a:t>
            </a:r>
          </a:p>
          <a:p>
            <a:r>
              <a:rPr lang="es-MX" sz="1400" dirty="0" smtClean="0"/>
              <a:t>Finalidad del avalúo </a:t>
            </a:r>
            <a:endParaRPr lang="es-MX" sz="1400" dirty="0"/>
          </a:p>
          <a:p>
            <a:pPr lvl="1"/>
            <a:r>
              <a:rPr lang="es-ES" sz="1200" dirty="0" smtClean="0"/>
              <a:t>Objeto del avalúo: Tipo de valor que será concluido. (V.R.N., </a:t>
            </a:r>
            <a:r>
              <a:rPr lang="es-ES" sz="1200" dirty="0" err="1" smtClean="0"/>
              <a:t>V.N.R</a:t>
            </a:r>
            <a:r>
              <a:rPr lang="es-ES" sz="1200" dirty="0" smtClean="0"/>
              <a:t>., V.M., </a:t>
            </a:r>
            <a:r>
              <a:rPr lang="es-ES" sz="1200" dirty="0" err="1" smtClean="0"/>
              <a:t>V.C</a:t>
            </a:r>
            <a:r>
              <a:rPr lang="es-ES" sz="1200" dirty="0" smtClean="0"/>
              <a:t>., </a:t>
            </a:r>
            <a:r>
              <a:rPr lang="es-ES" sz="1200" dirty="0" err="1" smtClean="0"/>
              <a:t>V.L.O</a:t>
            </a:r>
            <a:r>
              <a:rPr lang="es-ES" sz="1200" dirty="0" smtClean="0"/>
              <a:t>., </a:t>
            </a:r>
            <a:r>
              <a:rPr lang="es-ES" sz="1200" dirty="0" err="1" smtClean="0"/>
              <a:t>V.L.F</a:t>
            </a:r>
            <a:r>
              <a:rPr lang="es-ES" sz="1200" dirty="0" smtClean="0"/>
              <a:t>.)</a:t>
            </a:r>
          </a:p>
          <a:p>
            <a:pPr lvl="1"/>
            <a:r>
              <a:rPr lang="es-ES" sz="1200" dirty="0" smtClean="0"/>
              <a:t>Propósito del avalúo: Es el fin para el cual se solicito el avalúo y el uso que se le dará al reporte. (Garantía de crédito, Re-expresión de estados financieros, compra – venta, etc.)</a:t>
            </a:r>
          </a:p>
          <a:p>
            <a:r>
              <a:rPr lang="es-ES" sz="1400" dirty="0" smtClean="0"/>
              <a:t>Fecha del avalúo</a:t>
            </a:r>
          </a:p>
          <a:p>
            <a:pPr lvl="1"/>
            <a:r>
              <a:rPr lang="es-ES" sz="1200" dirty="0" smtClean="0"/>
              <a:t>Es la fecha a la que se estiman los valores correspondientes a la fecha en la que se realizo la ultima inspección de los bienes.</a:t>
            </a:r>
          </a:p>
          <a:p>
            <a:r>
              <a:rPr lang="es-ES" sz="1400" dirty="0" smtClean="0"/>
              <a:t>Condiciones limitantes</a:t>
            </a:r>
          </a:p>
          <a:p>
            <a:pPr lvl="1"/>
            <a:r>
              <a:rPr lang="es-ES" sz="1200" dirty="0" smtClean="0"/>
              <a:t>Se incluyen declaraciones de ciertas condiciones limitativas en el informe como protección para el valuador y para informar y proteger al cliente y a otros usuarios del avalúo.</a:t>
            </a:r>
            <a:r>
              <a:rPr lang="es-ES" sz="1200" dirty="0"/>
              <a:t/>
            </a:r>
            <a:br>
              <a:rPr lang="es-ES" sz="1200" dirty="0"/>
            </a:br>
            <a:endParaRPr lang="es-MX" sz="12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214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000" noProof="1"/>
              <a:t>Proceso de valuación</a:t>
            </a:r>
          </a:p>
        </p:txBody>
      </p:sp>
      <p:sp>
        <p:nvSpPr>
          <p:cNvPr id="3" name="2 Marcador de contenido"/>
          <p:cNvSpPr>
            <a:spLocks noGrp="1"/>
          </p:cNvSpPr>
          <p:nvPr>
            <p:ph idx="1"/>
          </p:nvPr>
        </p:nvSpPr>
        <p:spPr>
          <a:xfrm>
            <a:off x="1847850" y="1162050"/>
            <a:ext cx="9048749" cy="4962525"/>
          </a:xfrm>
        </p:spPr>
        <p:txBody>
          <a:bodyPr>
            <a:normAutofit fontScale="85000" lnSpcReduction="20000"/>
          </a:bodyPr>
          <a:lstStyle/>
          <a:p>
            <a:r>
              <a:rPr lang="es-MX" sz="1600" dirty="0" smtClean="0"/>
              <a:t>Definiciones de valor</a:t>
            </a:r>
          </a:p>
          <a:p>
            <a:pPr algn="just"/>
            <a:r>
              <a:rPr lang="es-MX" sz="1400" b="1" dirty="0" smtClean="0"/>
              <a:t>Valor de Reproducción Nuevo (</a:t>
            </a:r>
            <a:r>
              <a:rPr lang="es-MX" sz="1400" b="1" dirty="0" err="1" smtClean="0"/>
              <a:t>V.R.N</a:t>
            </a:r>
            <a:r>
              <a:rPr lang="es-MX" sz="1400" b="1" dirty="0" smtClean="0"/>
              <a:t>.): </a:t>
            </a:r>
            <a:r>
              <a:rPr lang="es-ES" sz="1400" dirty="0"/>
              <a:t>Es el costo a precios actuales de la reproducción de una nueva réplica de un bien utilizando materiales idénticos o muy similares</a:t>
            </a:r>
            <a:r>
              <a:rPr lang="es-ES" sz="1400" dirty="0" smtClean="0"/>
              <a:t>.</a:t>
            </a:r>
          </a:p>
          <a:p>
            <a:pPr algn="just"/>
            <a:r>
              <a:rPr lang="es-MX" sz="1400" b="1" dirty="0" smtClean="0"/>
              <a:t>Valor de Reposición Nuevo (</a:t>
            </a:r>
            <a:r>
              <a:rPr lang="es-MX" sz="1400" b="1" dirty="0" err="1" smtClean="0"/>
              <a:t>V.R.N</a:t>
            </a:r>
            <a:r>
              <a:rPr lang="es-MX" sz="1400" b="1" dirty="0" smtClean="0"/>
              <a:t>.):  </a:t>
            </a:r>
            <a:r>
              <a:rPr lang="es-ES" sz="1400" dirty="0"/>
              <a:t>Es el costo a precios actuales, de un bien nuevo similar, que tenga la utilidad o función equivalente más próxima al bien que se está valuando, con las características que la técnica o tecnología hubiera introducido dentro de los modelos considerados </a:t>
            </a:r>
            <a:r>
              <a:rPr lang="es-ES" sz="1400" dirty="0" smtClean="0"/>
              <a:t>equivalentes.</a:t>
            </a:r>
            <a:endParaRPr lang="es-MX" sz="1400" dirty="0" smtClean="0"/>
          </a:p>
          <a:p>
            <a:pPr algn="just"/>
            <a:r>
              <a:rPr lang="es-ES" sz="1400" b="1" dirty="0"/>
              <a:t>Valor Neto de Reposición. (</a:t>
            </a:r>
            <a:r>
              <a:rPr lang="es-ES" sz="1400" b="1" dirty="0" err="1"/>
              <a:t>V.N.R</a:t>
            </a:r>
            <a:r>
              <a:rPr lang="es-ES" sz="1400" b="1" dirty="0"/>
              <a:t>.): </a:t>
            </a:r>
            <a:r>
              <a:rPr lang="es-ES" sz="1400" dirty="0"/>
              <a:t>Es la cantidad estimada, en términos monetarios, a partir del Valor de Reproducción Nuevo o Reposición Nuevo, deduciendo deméritos existentes debidos al deterioro Físico, a la Obsolescencia Funcional y a la Obsolescencia Económica de cada bien valuado.</a:t>
            </a:r>
            <a:endParaRPr lang="es-MX" sz="1400" dirty="0"/>
          </a:p>
          <a:p>
            <a:pPr algn="just"/>
            <a:r>
              <a:rPr lang="es-ES" sz="1400" b="1" dirty="0" smtClean="0"/>
              <a:t>Valor </a:t>
            </a:r>
            <a:r>
              <a:rPr lang="es-ES" sz="1400" b="1" dirty="0"/>
              <a:t>de Mercado (V.M.): </a:t>
            </a:r>
            <a:r>
              <a:rPr lang="es-ES" sz="1400" dirty="0"/>
              <a:t>Es la cantidad estimada, en términos monetarios, a partir del análisis y comparación de bienes iguales o similares al bien objeto de estudio, que han sido vendidos o que se encuentran en proceso de venta en el mercado abierto.</a:t>
            </a:r>
            <a:endParaRPr lang="es-MX" sz="1400" dirty="0"/>
          </a:p>
          <a:p>
            <a:pPr algn="just"/>
            <a:r>
              <a:rPr lang="es-ES" sz="1400" b="1" dirty="0"/>
              <a:t>Valor Comercial. (</a:t>
            </a:r>
            <a:r>
              <a:rPr lang="es-ES" sz="1400" b="1" dirty="0" err="1"/>
              <a:t>V.C</a:t>
            </a:r>
            <a:r>
              <a:rPr lang="es-ES" sz="1400" b="1" dirty="0"/>
              <a:t>.): </a:t>
            </a:r>
            <a:r>
              <a:rPr lang="es-ES" sz="1400" dirty="0"/>
              <a:t>Es el precio más probable en que se podría comercializar un bien, en las circunstancias prevalecientes a la fecha del avalúo, en un plazo razonable de exposición, en una transacción llevada a cabo entre un oferente y un demandante libres de presiones, bien informados y como resultado de ponderar el valor físico, el valor de capitalización de rentas y el valor de mercado del bien de que se trate.</a:t>
            </a:r>
            <a:endParaRPr lang="es-MX" sz="1400" dirty="0"/>
          </a:p>
          <a:p>
            <a:pPr algn="just"/>
            <a:r>
              <a:rPr lang="es-ES" sz="1400" b="1" dirty="0"/>
              <a:t>Valor de Liquidación Ordenada. (</a:t>
            </a:r>
            <a:r>
              <a:rPr lang="es-ES" sz="1400" b="1" dirty="0" err="1"/>
              <a:t>V.L.O</a:t>
            </a:r>
            <a:r>
              <a:rPr lang="es-ES" sz="1400" b="1" dirty="0"/>
              <a:t>.):  </a:t>
            </a:r>
            <a:r>
              <a:rPr lang="es-ES" sz="1400" dirty="0"/>
              <a:t>Es la cantidad estimada, en términos monetarios, por la cual un bien debería ser intercambiado en la fecha de valuación, a partir de una venta negociada entre las partes, con una comercialización apropiada, por un vendedor obligado a encontrar y vender a un comprador en un periodo razonable y determinado de tiempo, y en el estado, condiciones y ubicación donde se encuentra el bien.</a:t>
            </a:r>
            <a:endParaRPr lang="es-MX" sz="1400" dirty="0"/>
          </a:p>
          <a:p>
            <a:pPr algn="just"/>
            <a:r>
              <a:rPr lang="es-ES" sz="1400" b="1" dirty="0"/>
              <a:t>Valor de Liquidación Forzada. (</a:t>
            </a:r>
            <a:r>
              <a:rPr lang="es-ES" sz="1400" b="1" dirty="0" err="1"/>
              <a:t>V.L.F</a:t>
            </a:r>
            <a:r>
              <a:rPr lang="es-ES" sz="1400" b="1" dirty="0"/>
              <a:t>.): </a:t>
            </a:r>
            <a:r>
              <a:rPr lang="es-ES" sz="1400" dirty="0"/>
              <a:t>Es la cantidad estimada, en términos monetarios, por la cual un bien debería ser intercambiado en la fecha de valuación, a partir de una venta pública debidamente conducida, con una comercialización apropiada, por un vendedor obligado a vender de inmediato con un sentido de urgencia “tal como esta y donde esta</a:t>
            </a:r>
            <a:r>
              <a:rPr lang="es-ES" sz="1400" dirty="0" smtClean="0"/>
              <a:t>”.</a:t>
            </a:r>
            <a:endParaRPr lang="es-MX" sz="1400" dirty="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528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Proceso de valuación</a:t>
            </a:r>
          </a:p>
        </p:txBody>
      </p:sp>
      <p:sp>
        <p:nvSpPr>
          <p:cNvPr id="3" name="2 Marcador de contenido"/>
          <p:cNvSpPr>
            <a:spLocks noGrp="1"/>
          </p:cNvSpPr>
          <p:nvPr>
            <p:ph idx="1"/>
          </p:nvPr>
        </p:nvSpPr>
        <p:spPr>
          <a:xfrm>
            <a:off x="1847850" y="1162050"/>
            <a:ext cx="9048749" cy="4953000"/>
          </a:xfrm>
        </p:spPr>
        <p:txBody>
          <a:bodyPr>
            <a:normAutofit lnSpcReduction="10000"/>
          </a:bodyPr>
          <a:lstStyle/>
          <a:p>
            <a:r>
              <a:rPr lang="es-MX" sz="1800" dirty="0"/>
              <a:t>Identificación de la propiedad</a:t>
            </a:r>
          </a:p>
          <a:p>
            <a:pPr algn="just"/>
            <a:r>
              <a:rPr lang="es-MX" sz="1300" b="1" dirty="0" smtClean="0"/>
              <a:t>Identificar todos los activos adecuadamente.</a:t>
            </a:r>
          </a:p>
          <a:p>
            <a:pPr algn="just"/>
            <a:r>
              <a:rPr lang="es-MX" sz="1300" b="1" dirty="0"/>
              <a:t>Por la naturaleza misma de los bienes a valuar, la </a:t>
            </a:r>
            <a:r>
              <a:rPr lang="es-MX" sz="1300" b="1" dirty="0" smtClean="0"/>
              <a:t>identificación </a:t>
            </a:r>
            <a:r>
              <a:rPr lang="es-MX" sz="1300" b="1" dirty="0"/>
              <a:t>de la maquinaria y equipo es mas compleja y vasta porque depende del tipo y capacidad de la empresa o industria de que se trate y del grado de avance </a:t>
            </a:r>
            <a:r>
              <a:rPr lang="es-MX" sz="1300" b="1" dirty="0" smtClean="0"/>
              <a:t>tecnológico </a:t>
            </a:r>
            <a:r>
              <a:rPr lang="es-MX" sz="1300" b="1" dirty="0"/>
              <a:t>de las maquinas, equipos o procesos involucrados en las actividades de la misma.</a:t>
            </a:r>
          </a:p>
          <a:p>
            <a:pPr algn="just"/>
            <a:r>
              <a:rPr lang="es-MX" sz="1300" b="1" dirty="0" smtClean="0"/>
              <a:t>La maquinaria y equipo esta catalogada en México como bienes muebles y con este termino se refiere específicamente a aquellos bienes tangibles que no están permanentemente adheridos a los bienes inmuebles y en consecuencia pueden moverse de un lugar a otro.</a:t>
            </a:r>
          </a:p>
          <a:p>
            <a:pPr algn="just"/>
            <a:r>
              <a:rPr lang="es-MX" sz="1300" b="1" dirty="0" smtClean="0"/>
              <a:t>Los siguientes son ejemplos de clasificación de bienes muebles:</a:t>
            </a:r>
          </a:p>
          <a:p>
            <a:pPr lvl="1" algn="just"/>
            <a:r>
              <a:rPr lang="es-MX" sz="1100" b="1" dirty="0" smtClean="0"/>
              <a:t>Maquinaria y equipo</a:t>
            </a:r>
          </a:p>
          <a:p>
            <a:pPr lvl="1" algn="just"/>
            <a:r>
              <a:rPr lang="es-MX" sz="1100" b="1" dirty="0" smtClean="0"/>
              <a:t>Dados, moldes y troqueles</a:t>
            </a:r>
          </a:p>
          <a:p>
            <a:pPr lvl="1" algn="just"/>
            <a:r>
              <a:rPr lang="es-MX" sz="1100" b="1" dirty="0" smtClean="0"/>
              <a:t>Equipo de laboratorio</a:t>
            </a:r>
          </a:p>
          <a:p>
            <a:pPr lvl="1" algn="just"/>
            <a:r>
              <a:rPr lang="es-MX" sz="1100" b="1" dirty="0" smtClean="0"/>
              <a:t>Equipo de computo</a:t>
            </a:r>
          </a:p>
          <a:p>
            <a:pPr lvl="1" algn="just"/>
            <a:r>
              <a:rPr lang="es-MX" sz="1100" b="1" dirty="0" smtClean="0"/>
              <a:t>Muebles y enseres</a:t>
            </a:r>
          </a:p>
          <a:p>
            <a:pPr lvl="1" algn="just"/>
            <a:r>
              <a:rPr lang="es-MX" sz="1100" b="1" dirty="0" smtClean="0"/>
              <a:t>Equipo de comunicación</a:t>
            </a:r>
          </a:p>
          <a:p>
            <a:pPr lvl="1" algn="just"/>
            <a:r>
              <a:rPr lang="es-MX" sz="1100" b="1" dirty="0" smtClean="0"/>
              <a:t>Equipo de carga</a:t>
            </a:r>
          </a:p>
          <a:p>
            <a:pPr lvl="1" algn="just"/>
            <a:r>
              <a:rPr lang="es-MX" sz="1100" b="1" dirty="0" smtClean="0"/>
              <a:t>Equipo de transporte</a:t>
            </a:r>
          </a:p>
          <a:p>
            <a:pPr lvl="1" algn="just"/>
            <a:endParaRPr lang="es-MX" sz="1100" b="1" dirty="0" smtClean="0"/>
          </a:p>
          <a:p>
            <a:pPr lvl="1"/>
            <a:endParaRPr lang="es-ES" sz="1300" dirty="0" smtClean="0"/>
          </a:p>
          <a:p>
            <a:pPr lvl="1"/>
            <a:endParaRPr lang="es-MX" sz="10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4811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Proceso de valuación</a:t>
            </a:r>
          </a:p>
        </p:txBody>
      </p:sp>
      <p:sp>
        <p:nvSpPr>
          <p:cNvPr id="3" name="2 Marcador de contenido"/>
          <p:cNvSpPr>
            <a:spLocks noGrp="1"/>
          </p:cNvSpPr>
          <p:nvPr>
            <p:ph idx="1"/>
          </p:nvPr>
        </p:nvSpPr>
        <p:spPr>
          <a:xfrm>
            <a:off x="1847850" y="1162050"/>
            <a:ext cx="9048749" cy="4953000"/>
          </a:xfrm>
        </p:spPr>
        <p:txBody>
          <a:bodyPr>
            <a:normAutofit fontScale="92500"/>
          </a:bodyPr>
          <a:lstStyle/>
          <a:p>
            <a:r>
              <a:rPr lang="es-MX" sz="1800" dirty="0"/>
              <a:t>Recolección de datos</a:t>
            </a:r>
          </a:p>
          <a:p>
            <a:pPr algn="just"/>
            <a:r>
              <a:rPr lang="es-ES" sz="1400" dirty="0" smtClean="0"/>
              <a:t>En la aplicación del método de costos resulta básico determinar el Valor de Reposición Nuevo o Valor de Reproducción Nuevo (de una replica) o una combinación de ambos. Para la formulación de un avalúo por este método, es importante obtener una buena información de campo y contar con fuentes de información adecuadas que permitan la obtención de cualquier tipo de valor coherente con el objeto del avalúo.</a:t>
            </a:r>
          </a:p>
          <a:p>
            <a:pPr algn="just"/>
            <a:r>
              <a:rPr lang="es-ES" sz="1400" dirty="0" smtClean="0"/>
              <a:t>Dicha información también será muy importante para la aplicación del método de mercado, porque permitirá al valuador contar con suficientes parámetros para la comparación y homologación de los bienes comparables.</a:t>
            </a:r>
          </a:p>
          <a:p>
            <a:pPr algn="just"/>
            <a:r>
              <a:rPr lang="es-ES" sz="1400" dirty="0" smtClean="0"/>
              <a:t>Los activos deben aparecer correctamente de una manera uniforme y sistemática, no solo para facilitar la aplicación de los precios, sino también para ayudar al cliente o a otro usuario del avalúo en la identificación de los activos.</a:t>
            </a:r>
          </a:p>
          <a:p>
            <a:pPr algn="just"/>
            <a:r>
              <a:rPr lang="es-ES" sz="1400" dirty="0" smtClean="0"/>
              <a:t>Inspeccionar los activos.</a:t>
            </a:r>
          </a:p>
          <a:p>
            <a:pPr algn="just"/>
            <a:r>
              <a:rPr lang="es-ES" sz="1400" dirty="0" smtClean="0"/>
              <a:t>Enlistar y describir los activos</a:t>
            </a:r>
          </a:p>
          <a:p>
            <a:pPr algn="just"/>
            <a:r>
              <a:rPr lang="es-ES" sz="1400" dirty="0" smtClean="0"/>
              <a:t>Clasificar los activos</a:t>
            </a:r>
          </a:p>
          <a:p>
            <a:pPr algn="just"/>
            <a:r>
              <a:rPr lang="es-ES" sz="1400" dirty="0" smtClean="0"/>
              <a:t>Investigar datos para determinar el valor con base en el Costo.</a:t>
            </a:r>
          </a:p>
          <a:p>
            <a:pPr algn="just"/>
            <a:r>
              <a:rPr lang="es-ES" sz="1400" dirty="0"/>
              <a:t>Investigar datos para determinar el valor con base en el </a:t>
            </a:r>
            <a:r>
              <a:rPr lang="es-ES" sz="1400" dirty="0" smtClean="0"/>
              <a:t>Mercado.</a:t>
            </a:r>
            <a:endParaRPr lang="es-ES" sz="1400" dirty="0"/>
          </a:p>
          <a:p>
            <a:pPr algn="just"/>
            <a:r>
              <a:rPr lang="es-ES" sz="1400" dirty="0"/>
              <a:t>Investigar datos para determinar el valor con base en </a:t>
            </a:r>
            <a:r>
              <a:rPr lang="es-ES" sz="1400" dirty="0" smtClean="0"/>
              <a:t>los Ingresos</a:t>
            </a:r>
            <a:endParaRPr lang="es-ES" sz="1300" dirty="0" smtClean="0"/>
          </a:p>
          <a:p>
            <a:pPr lvl="1"/>
            <a:endParaRPr lang="es-MX" sz="10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859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Proceso de valuación</a:t>
            </a:r>
          </a:p>
        </p:txBody>
      </p:sp>
      <p:sp>
        <p:nvSpPr>
          <p:cNvPr id="3" name="2 Marcador de contenido"/>
          <p:cNvSpPr>
            <a:spLocks noGrp="1"/>
          </p:cNvSpPr>
          <p:nvPr>
            <p:ph idx="1"/>
          </p:nvPr>
        </p:nvSpPr>
        <p:spPr>
          <a:xfrm>
            <a:off x="1847850" y="1162050"/>
            <a:ext cx="9048749" cy="4953000"/>
          </a:xfrm>
        </p:spPr>
        <p:txBody>
          <a:bodyPr>
            <a:normAutofit/>
          </a:bodyPr>
          <a:lstStyle/>
          <a:p>
            <a:r>
              <a:rPr lang="es-MX" sz="1800" dirty="0"/>
              <a:t>Selección del método de valuación</a:t>
            </a:r>
          </a:p>
          <a:p>
            <a:pPr algn="just"/>
            <a:r>
              <a:rPr lang="es-ES" sz="1400" dirty="0" smtClean="0"/>
              <a:t>Existen tres métodos o enfoques utilizados en la valuación, que son, el de costos, el de mercado y el de ingreso</a:t>
            </a:r>
          </a:p>
          <a:p>
            <a:r>
              <a:rPr lang="es-ES" sz="1400" dirty="0" smtClean="0"/>
              <a:t>Enfoque de costos: Consiste en un estimado del costo de fabricación o construcción de un bien igual o similar y que brindara la misma utilidad disminuyendo la depreciación adquirida, la cual incluye la perdida en valor debido al deterioro físico así como a la obsolescencia tecnológica / funcional y económica.</a:t>
            </a:r>
          </a:p>
          <a:p>
            <a:pPr lvl="1"/>
            <a:r>
              <a:rPr lang="es-ES" sz="1200" dirty="0" smtClean="0"/>
              <a:t>Tiene </a:t>
            </a:r>
            <a:r>
              <a:rPr lang="es-ES" sz="1200" dirty="0"/>
              <a:t>como base la siguiente premisa:</a:t>
            </a:r>
            <a:endParaRPr lang="es-MX" sz="1200" dirty="0"/>
          </a:p>
          <a:p>
            <a:pPr lvl="1"/>
            <a:r>
              <a:rPr lang="es-ES" sz="1200" dirty="0"/>
              <a:t>Un comprador bien informado no pagara más por un activo que el costo de producción de un sustituto con la misma utilidad que el activo en cuestión.</a:t>
            </a:r>
            <a:endParaRPr lang="es-MX" sz="1200" dirty="0"/>
          </a:p>
          <a:p>
            <a:pPr lvl="1"/>
            <a:r>
              <a:rPr lang="es-ES" sz="1200" dirty="0"/>
              <a:t>Este concepto se conoce con el nombre de “Principio de Sustitución”</a:t>
            </a:r>
            <a:endParaRPr lang="es-MX" sz="1200" dirty="0"/>
          </a:p>
          <a:p>
            <a:pPr lvl="1"/>
            <a:r>
              <a:rPr lang="es-ES" sz="1200" dirty="0"/>
              <a:t>El Enfoque de Costos considera que el máximo valor de un activo para un comprador bien informado es la cantidad que a la fecha se requiere para hacer un activo nuevo con una utilidad igual.</a:t>
            </a:r>
            <a:endParaRPr lang="es-MX" sz="1200" dirty="0"/>
          </a:p>
          <a:p>
            <a:pPr lvl="1"/>
            <a:r>
              <a:rPr lang="es-ES" sz="1200" dirty="0"/>
              <a:t>Cuando un activo no es nuevo, se debe ajustar al costo actual para que refleje todas las formas de depreciación atribuibles al activo a la fecha del avalúo.</a:t>
            </a:r>
            <a:endParaRPr lang="es-MX" sz="1200" dirty="0"/>
          </a:p>
          <a:p>
            <a:pPr lvl="1"/>
            <a:r>
              <a:rPr lang="es-ES" sz="1200" dirty="0"/>
              <a:t>La base del Enfoque de Costos es “El costo de reproducción nuevo, o el costo de reposición nuevo, o una combinación de ambos.</a:t>
            </a:r>
            <a:endParaRPr lang="es-MX" sz="1200" dirty="0"/>
          </a:p>
          <a:p>
            <a:pPr lvl="1"/>
            <a:r>
              <a:rPr lang="es-ES" sz="1200" dirty="0"/>
              <a:t>Este enfoque es el punto de partida más común dentro de un proceso de valuación.</a:t>
            </a:r>
            <a:endParaRPr lang="es-MX" sz="1200" dirty="0"/>
          </a:p>
          <a:p>
            <a:pPr algn="just"/>
            <a:endParaRPr lang="es-ES" sz="1400" dirty="0" smtClean="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1431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a:t>Proceso de valuación</a:t>
            </a:r>
          </a:p>
        </p:txBody>
      </p:sp>
      <p:sp>
        <p:nvSpPr>
          <p:cNvPr id="3" name="2 Marcador de contenido"/>
          <p:cNvSpPr>
            <a:spLocks noGrp="1"/>
          </p:cNvSpPr>
          <p:nvPr>
            <p:ph idx="1"/>
          </p:nvPr>
        </p:nvSpPr>
        <p:spPr>
          <a:xfrm>
            <a:off x="1847850" y="1162050"/>
            <a:ext cx="9048749" cy="4953000"/>
          </a:xfrm>
        </p:spPr>
        <p:txBody>
          <a:bodyPr>
            <a:normAutofit/>
          </a:bodyPr>
          <a:lstStyle/>
          <a:p>
            <a:r>
              <a:rPr lang="es-MX" sz="1800" dirty="0"/>
              <a:t>Selección del método de valuación</a:t>
            </a:r>
          </a:p>
          <a:p>
            <a:pPr algn="just"/>
            <a:r>
              <a:rPr lang="es-ES" sz="1500" dirty="0" smtClean="0"/>
              <a:t>Enfoque de mercado: Consiste en obtener información de activos similares que han sido vendidos o que se encuentran para venta en el mercado usado. Idealmente, cuando un valuador de maquinaria y equipo lleva a cabo un avalúo, se debe basar en conclusiones de ventas de bienes idénticos los cuales hayan sido intercambiados en el mercado, desafortunadamente, esto es un caso raro.</a:t>
            </a:r>
          </a:p>
          <a:p>
            <a:pPr algn="just"/>
            <a:r>
              <a:rPr lang="es-ES" sz="1500" dirty="0"/>
              <a:t>El objetivo principal es determinar la demanda de los activos. Para ello se investigan ventas u ofertas recientes de activos similares que en ese momento existan en el mercado, a fin de establecer una indicación del precio más probable de venta de los activos que se estén valuando.</a:t>
            </a:r>
            <a:endParaRPr lang="es-MX" sz="1500" dirty="0"/>
          </a:p>
          <a:p>
            <a:pPr algn="just"/>
            <a:r>
              <a:rPr lang="es-ES" sz="1500" dirty="0"/>
              <a:t>Si los activos comparables no son exactamente similares a los activos en cuestión, es preciso hacer ajustes para que se aproximen lo más posible al </a:t>
            </a:r>
            <a:r>
              <a:rPr lang="es-ES" sz="1500" dirty="0" smtClean="0"/>
              <a:t>sujeto.</a:t>
            </a:r>
            <a:endParaRPr lang="es-MX" sz="1500" dirty="0"/>
          </a:p>
          <a:p>
            <a:pPr algn="just"/>
            <a:r>
              <a:rPr lang="es-ES" sz="1500" dirty="0" smtClean="0"/>
              <a:t>Básicamente los criterios de comparación para un bien se deben basar en aquellas características que resulten mas importantes, como su capacidad, modelo, edad, condición, </a:t>
            </a:r>
            <a:endParaRPr lang="es-MX" sz="1500" dirty="0"/>
          </a:p>
          <a:p>
            <a:pPr algn="just"/>
            <a:r>
              <a:rPr lang="es-ES" sz="1500" dirty="0"/>
              <a:t> </a:t>
            </a:r>
            <a:r>
              <a:rPr lang="es-ES" sz="1500" dirty="0" smtClean="0"/>
              <a:t>Los </a:t>
            </a:r>
            <a:r>
              <a:rPr lang="es-ES" sz="1500" dirty="0"/>
              <a:t>datos de mercado se pueden obtener de:</a:t>
            </a:r>
            <a:endParaRPr lang="es-MX" sz="1500" dirty="0"/>
          </a:p>
          <a:p>
            <a:pPr lvl="0" algn="just"/>
            <a:r>
              <a:rPr lang="es-ES" sz="1500" dirty="0"/>
              <a:t>Vendedores de equipo </a:t>
            </a:r>
            <a:r>
              <a:rPr lang="es-ES" sz="1500" dirty="0" smtClean="0"/>
              <a:t>nuevo, Vendedores </a:t>
            </a:r>
            <a:r>
              <a:rPr lang="es-ES" sz="1500" dirty="0"/>
              <a:t>de equipo </a:t>
            </a:r>
            <a:r>
              <a:rPr lang="es-ES" sz="1500" dirty="0" smtClean="0"/>
              <a:t>usado, Publicaciones </a:t>
            </a:r>
            <a:r>
              <a:rPr lang="es-ES" sz="1500" dirty="0"/>
              <a:t>del ramo con anuncios de </a:t>
            </a:r>
            <a:r>
              <a:rPr lang="es-ES" sz="1500" dirty="0" smtClean="0"/>
              <a:t>ventas, Anuncios </a:t>
            </a:r>
            <a:r>
              <a:rPr lang="es-ES" sz="1500" dirty="0"/>
              <a:t>de </a:t>
            </a:r>
            <a:r>
              <a:rPr lang="es-ES" sz="1500" dirty="0" smtClean="0"/>
              <a:t>periódicos, Ventas privadas, Ventas </a:t>
            </a:r>
            <a:r>
              <a:rPr lang="es-ES" sz="1500" dirty="0"/>
              <a:t>por </a:t>
            </a:r>
            <a:r>
              <a:rPr lang="es-ES" sz="1500" dirty="0" smtClean="0"/>
              <a:t>subasta, Internet.</a:t>
            </a:r>
            <a:endParaRPr lang="es-MX" sz="1500" dirty="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0749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Diamond Grid 16x9">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15_4109default" id="{E728D685-11FC-4812-BA85-57AC6F9C9F40}" vid="{BC4E008B-95FF-4815-904E-143A8EDFC1D4}"/>
    </a:ext>
  </a:extLst>
</a:theme>
</file>

<file path=ppt/theme/theme2.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7087C0F-7449-45C4-B248-63D02665BF1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4104</Words>
  <Application>Microsoft Office PowerPoint</Application>
  <PresentationFormat>Panorámica</PresentationFormat>
  <Paragraphs>217</Paragraphs>
  <Slides>25</Slides>
  <Notes>1</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25</vt:i4>
      </vt:variant>
    </vt:vector>
  </HeadingPairs>
  <TitlesOfParts>
    <vt:vector size="27" baseType="lpstr">
      <vt:lpstr>Arial</vt:lpstr>
      <vt:lpstr>Diamond Grid 16x9</vt:lpstr>
      <vt:lpstr>Valuación de Maquinaria y Equipo</vt:lpstr>
      <vt:lpstr>AGENDA</vt:lpstr>
      <vt:lpstr>Proceso de valuación</vt:lpstr>
      <vt:lpstr>Proceso de valuación</vt:lpstr>
      <vt:lpstr>Proceso de valuación</vt:lpstr>
      <vt:lpstr>Proceso de valuación</vt:lpstr>
      <vt:lpstr>Proceso de valuación</vt:lpstr>
      <vt:lpstr>Proceso de valuación</vt:lpstr>
      <vt:lpstr>Proceso de valuación</vt:lpstr>
      <vt:lpstr>Proceso de valuación</vt:lpstr>
      <vt:lpstr>Proceso de valuación</vt:lpstr>
      <vt:lpstr>Proceso de valuación</vt:lpstr>
      <vt:lpstr>Proceso de valuación</vt:lpstr>
      <vt:lpstr>Material necesario para trabajo de campo</vt:lpstr>
      <vt:lpstr>Procedimientos de identificación</vt:lpstr>
      <vt:lpstr>Enfoque de Costos</vt:lpstr>
      <vt:lpstr>Enfoque de Costos</vt:lpstr>
      <vt:lpstr>Enfoque de Costos</vt:lpstr>
      <vt:lpstr>Enfoque de Costos</vt:lpstr>
      <vt:lpstr>Enfoque de Costos</vt:lpstr>
      <vt:lpstr>Enfoque de Costos</vt:lpstr>
      <vt:lpstr>Enfoque de Mercado</vt:lpstr>
      <vt:lpstr>Casos practicos</vt:lpstr>
      <vt:lpstr>Bibliografia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2018-09-15T00:36:28Z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TC030310159991</vt:lpwstr>
  </property>
</Properties>
</file>