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5"/>
  </p:notesMasterIdLst>
  <p:handoutMasterIdLst>
    <p:handoutMasterId r:id="rId16"/>
  </p:handoutMasterIdLst>
  <p:sldIdLst>
    <p:sldId id="261" r:id="rId3"/>
    <p:sldId id="257" r:id="rId4"/>
    <p:sldId id="328" r:id="rId5"/>
    <p:sldId id="329" r:id="rId6"/>
    <p:sldId id="330" r:id="rId7"/>
    <p:sldId id="302" r:id="rId8"/>
    <p:sldId id="303" r:id="rId9"/>
    <p:sldId id="301" r:id="rId10"/>
    <p:sldId id="382" r:id="rId11"/>
    <p:sldId id="305" r:id="rId12"/>
    <p:sldId id="381" r:id="rId13"/>
    <p:sldId id="29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9424" autoAdjust="0"/>
  </p:normalViewPr>
  <p:slideViewPr>
    <p:cSldViewPr snapToGrid="0">
      <p:cViewPr varScale="1">
        <p:scale>
          <a:sx n="116" d="100"/>
          <a:sy n="116" d="100"/>
        </p:scale>
        <p:origin x="390" y="108"/>
      </p:cViewPr>
      <p:guideLst>
        <p:guide pos="3840"/>
        <p:guide orient="horz" pos="2160"/>
      </p:guideLst>
    </p:cSldViewPr>
  </p:slideViewPr>
  <p:notesTextViewPr>
    <p:cViewPr>
      <p:scale>
        <a:sx n="1" d="1"/>
        <a:sy n="1" d="1"/>
      </p:scale>
      <p:origin x="0" y="0"/>
    </p:cViewPr>
  </p:notesTextViewPr>
  <p:notesViewPr>
    <p:cSldViewPr snapToGrid="0">
      <p:cViewPr varScale="1">
        <p:scale>
          <a:sx n="82" d="100"/>
          <a:sy n="82" d="100"/>
        </p:scale>
        <p:origin x="3852"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041DB8-B66F-4DC8-A96E-33677E0F90FF}" type="datetimeFigureOut">
              <a:rPr lang="en-US" smtClean="0"/>
              <a:t>2/26/2018</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04A0D4-B89B-4ADD-AF9E-38636B40EE4E}" type="slidenum">
              <a:rPr lang="en-US" smtClean="0"/>
              <a:t>‹Nº›</a:t>
            </a:fld>
            <a:endParaRPr lang="en-US" dirty="0"/>
          </a:p>
        </p:txBody>
      </p:sp>
    </p:spTree>
    <p:extLst>
      <p:ext uri="{BB962C8B-B14F-4D97-AF65-F5344CB8AC3E}">
        <p14:creationId xmlns:p14="http://schemas.microsoft.com/office/powerpoint/2010/main" val="4247389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B49C4A-65AC-492D-9701-81B46C3AD0E4}" type="datetimeFigureOut">
              <a:rPr lang="en-US" smtClean="0"/>
              <a:t>2/26/2018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869989-EB00-4EE7-BCB5-25BDC5BB29F8}" type="slidenum">
              <a:rPr lang="en-US" smtClean="0"/>
              <a:t>‹Nº›</a:t>
            </a:fld>
            <a:endParaRPr lang="en-US" dirty="0"/>
          </a:p>
        </p:txBody>
      </p:sp>
    </p:spTree>
    <p:extLst>
      <p:ext uri="{BB962C8B-B14F-4D97-AF65-F5344CB8AC3E}">
        <p14:creationId xmlns:p14="http://schemas.microsoft.com/office/powerpoint/2010/main" val="2193636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lgn="r" defTabSz="914400">
              <a:buNone/>
            </a:pPr>
            <a:fld id="{82869989-EB00-4EE7-BCB5-25BDC5BB29F8}" type="slidenum">
              <a:rPr lang="en-US" sz="1200" b="0" i="0">
                <a:latin typeface="Arial"/>
                <a:ea typeface="+mn-ea"/>
                <a:cs typeface="+mn-cs"/>
              </a:rPr>
              <a:t>2</a:t>
            </a:fld>
            <a:endParaRPr lang="en-US" sz="1200" b="0" i="0" dirty="0">
              <a:latin typeface="Arial"/>
              <a:ea typeface="+mn-ea"/>
              <a:cs typeface="+mn-cs"/>
            </a:endParaRPr>
          </a:p>
        </p:txBody>
      </p:sp>
    </p:spTree>
    <p:extLst>
      <p:ext uri="{BB962C8B-B14F-4D97-AF65-F5344CB8AC3E}">
        <p14:creationId xmlns:p14="http://schemas.microsoft.com/office/powerpoint/2010/main" val="19803039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 name="Group 4"/>
          <p:cNvGrpSpPr/>
          <p:nvPr userDrawn="1"/>
        </p:nvGrpSpPr>
        <p:grpSpPr bwMode="hidden">
          <a:xfrm>
            <a:off x="-1" y="0"/>
            <a:ext cx="12192002" cy="6858000"/>
            <a:chOff x="-1" y="0"/>
            <a:chExt cx="12192002" cy="6858000"/>
          </a:xfrm>
        </p:grpSpPr>
        <p:cxnSp>
          <p:nvCxnSpPr>
            <p:cNvPr id="6" name="Straight Connector 5"/>
            <p:cNvCxnSpPr/>
            <p:nvPr/>
          </p:nvCxnSpPr>
          <p:spPr bwMode="hidden">
            <a:xfrm>
              <a:off x="61019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bwMode="hidden">
            <a:xfrm>
              <a:off x="182933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bwMode="hidden">
            <a:xfrm>
              <a:off x="304847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426760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548674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670588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792502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914416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1036329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1158243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2819" y="38648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2819" y="1611181"/>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2835877"/>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4060573"/>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5285269"/>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650996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userDrawn="1"/>
          </p:nvGrpSpPr>
          <p:grpSpPr bwMode="hidden">
            <a:xfrm>
              <a:off x="-1" y="0"/>
              <a:ext cx="12192001" cy="6858000"/>
              <a:chOff x="-1" y="0"/>
              <a:chExt cx="12192001" cy="6858000"/>
            </a:xfrm>
          </p:grpSpPr>
          <p:cxnSp>
            <p:nvCxnSpPr>
              <p:cNvPr id="41" name="Straight Connector 40"/>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510650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bwMode="hidden">
              <a:xfrm>
                <a:off x="6327885" y="0"/>
                <a:ext cx="5864115" cy="5898673"/>
                <a:chOff x="6327885" y="0"/>
                <a:chExt cx="5864115" cy="5898673"/>
              </a:xfrm>
            </p:grpSpPr>
            <p:cxnSp>
              <p:nvCxnSpPr>
                <p:cNvPr id="52" name="Straight Connector 51"/>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47" name="Straight Connector 46"/>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userDrawn="1"/>
          </p:nvGrpSpPr>
          <p:grpSpPr bwMode="hidden">
            <a:xfrm flipH="1">
              <a:off x="0" y="0"/>
              <a:ext cx="12192001" cy="6858000"/>
              <a:chOff x="-1" y="0"/>
              <a:chExt cx="12192001" cy="6858000"/>
            </a:xfrm>
          </p:grpSpPr>
          <p:cxnSp>
            <p:nvCxnSpPr>
              <p:cNvPr id="25" name="Straight Connector 24"/>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515064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bwMode="hidden">
              <a:xfrm>
                <a:off x="6327885" y="0"/>
                <a:ext cx="5864115" cy="5898673"/>
                <a:chOff x="6327885" y="0"/>
                <a:chExt cx="5864115" cy="5898673"/>
              </a:xfrm>
            </p:grpSpPr>
            <p:cxnSp>
              <p:nvCxnSpPr>
                <p:cNvPr id="36" name="Straight Connector 35"/>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31" name="Straight Connector 30"/>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1"/>
          <p:cNvSpPr>
            <a:spLocks noGrp="1"/>
          </p:cNvSpPr>
          <p:nvPr>
            <p:ph type="ctrTitle"/>
          </p:nvPr>
        </p:nvSpPr>
        <p:spPr>
          <a:xfrm>
            <a:off x="1293845" y="1909346"/>
            <a:ext cx="9604310" cy="3383280"/>
          </a:xfrm>
        </p:spPr>
        <p:txBody>
          <a:bodyPr anchor="b">
            <a:normAutofit/>
          </a:bodyPr>
          <a:lstStyle>
            <a:lvl1pPr algn="l">
              <a:lnSpc>
                <a:spcPct val="76000"/>
              </a:lnSpc>
              <a:defRPr sz="8000" cap="none"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93845" y="5432564"/>
            <a:ext cx="9604310" cy="457200"/>
          </a:xfrm>
        </p:spPr>
        <p:txBody>
          <a:bodyPr>
            <a:normAutofit/>
          </a:bodyPr>
          <a:lstStyle>
            <a:lvl1pPr marL="0" indent="0" algn="l">
              <a:spcBef>
                <a:spcPts val="0"/>
              </a:spcBef>
              <a:buNone/>
              <a:defRPr sz="2000" b="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cxnSp>
        <p:nvCxnSpPr>
          <p:cNvPr id="58" name="Straight Connector 57"/>
          <p:cNvCxnSpPr/>
          <p:nvPr userDrawn="1"/>
        </p:nvCxnSpPr>
        <p:spPr>
          <a:xfrm>
            <a:off x="1295400" y="5294175"/>
            <a:ext cx="96012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4A29A4-78C8-47AB-BA06-22CB45938951}" type="datetime1">
              <a:rPr lang="en-US" smtClean="0"/>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‹Nº›</a:t>
            </a:fld>
            <a:endParaRPr lang="en-US"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09314" y="489856"/>
            <a:ext cx="1687286" cy="530134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9" y="489856"/>
            <a:ext cx="7587344" cy="530134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ED4ACF-2D82-46F2-A8E9-23963AA34E86}" type="datetime1">
              <a:rPr lang="en-US" smtClean="0"/>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‹Nº›</a:t>
            </a:fld>
            <a:endParaRPr lang="en-US"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374B5B-21A0-4192-BF4C-38187F1A68D8}" type="datetime1">
              <a:rPr lang="en-US" smtClean="0"/>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‹Nº›</a:t>
            </a:fld>
            <a:endParaRPr lang="en-US"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gradFill flip="none" rotWithShape="1">
          <a:gsLst>
            <a:gs pos="0">
              <a:schemeClr val="accent1"/>
            </a:gs>
            <a:gs pos="97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7" name="Group 6"/>
          <p:cNvGrpSpPr/>
          <p:nvPr userDrawn="1"/>
        </p:nvGrpSpPr>
        <p:grpSpPr bwMode="hidden">
          <a:xfrm>
            <a:off x="-1" y="0"/>
            <a:ext cx="12192002" cy="6858000"/>
            <a:chOff x="-1" y="0"/>
            <a:chExt cx="12192002" cy="6858000"/>
          </a:xfrm>
        </p:grpSpPr>
        <p:cxnSp>
          <p:nvCxnSpPr>
            <p:cNvPr id="8" name="Straight Connector 7"/>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4" name="Group 23"/>
            <p:cNvGrpSpPr/>
            <p:nvPr userDrawn="1"/>
          </p:nvGrpSpPr>
          <p:grpSpPr bwMode="hidden">
            <a:xfrm>
              <a:off x="-1" y="0"/>
              <a:ext cx="12192001" cy="6858000"/>
              <a:chOff x="-1" y="0"/>
              <a:chExt cx="12192001" cy="6858000"/>
            </a:xfrm>
          </p:grpSpPr>
          <p:cxnSp>
            <p:nvCxnSpPr>
              <p:cNvPr id="42" name="Straight Connector 41"/>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7" name="Group 46"/>
              <p:cNvGrpSpPr/>
              <p:nvPr/>
            </p:nvGrpSpPr>
            <p:grpSpPr bwMode="hidden">
              <a:xfrm>
                <a:off x="6327885" y="0"/>
                <a:ext cx="5864115" cy="5898673"/>
                <a:chOff x="6327885" y="0"/>
                <a:chExt cx="5864115" cy="5898673"/>
              </a:xfrm>
            </p:grpSpPr>
            <p:cxnSp>
              <p:nvCxnSpPr>
                <p:cNvPr id="53" name="Straight Connector 52"/>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8" name="Straight Connector 47"/>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userDrawn="1"/>
          </p:nvGrpSpPr>
          <p:grpSpPr bwMode="hidden">
            <a:xfrm flipH="1">
              <a:off x="0" y="0"/>
              <a:ext cx="12192001" cy="6858000"/>
              <a:chOff x="-1" y="0"/>
              <a:chExt cx="12192001" cy="6858000"/>
            </a:xfrm>
          </p:grpSpPr>
          <p:cxnSp>
            <p:nvCxnSpPr>
              <p:cNvPr id="26" name="Straight Connector 25"/>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bwMode="hidden">
              <a:xfrm>
                <a:off x="6327885" y="0"/>
                <a:ext cx="5864115" cy="5898673"/>
                <a:chOff x="6327885" y="0"/>
                <a:chExt cx="5864115" cy="5898673"/>
              </a:xfrm>
            </p:grpSpPr>
            <p:cxnSp>
              <p:nvCxnSpPr>
                <p:cNvPr id="37" name="Straight Connector 36"/>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2" name="Straight Connector 31"/>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1"/>
          <p:cNvSpPr>
            <a:spLocks noGrp="1"/>
          </p:cNvSpPr>
          <p:nvPr>
            <p:ph type="title"/>
          </p:nvPr>
        </p:nvSpPr>
        <p:spPr>
          <a:xfrm>
            <a:off x="1295400" y="2541573"/>
            <a:ext cx="9601200" cy="2743200"/>
          </a:xfrm>
        </p:spPr>
        <p:txBody>
          <a:bodyPr anchor="b">
            <a:normAutofit/>
          </a:bodyPr>
          <a:lstStyle>
            <a:lvl1pPr>
              <a:lnSpc>
                <a:spcPct val="85000"/>
              </a:lnSpc>
              <a:defRPr sz="6000" cap="none"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5431536"/>
            <a:ext cx="9601200" cy="457200"/>
          </a:xfrm>
        </p:spPr>
        <p:txBody>
          <a:bodyPr>
            <a:normAutofit/>
          </a:bodyPr>
          <a:lstStyle>
            <a:lvl1pPr marL="0" indent="0">
              <a:spcBef>
                <a:spcPts val="0"/>
              </a:spcBef>
              <a:buNone/>
              <a:defRPr sz="2000" b="0">
                <a:solidFill>
                  <a:schemeClr val="tx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cxnSp>
        <p:nvCxnSpPr>
          <p:cNvPr id="58" name="Straight Connector 57"/>
          <p:cNvCxnSpPr/>
          <p:nvPr userDrawn="1"/>
        </p:nvCxnSpPr>
        <p:spPr>
          <a:xfrm>
            <a:off x="1295400" y="5294175"/>
            <a:ext cx="9601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7780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981199"/>
            <a:ext cx="4572000" cy="3810001"/>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24600" y="1981199"/>
            <a:ext cx="4572000" cy="3810001"/>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B5CF7C-B333-48E1-A4A6-83A3C8B73AC0}" type="datetime1">
              <a:rPr lang="en-US" smtClean="0"/>
              <a:t>2/26/2018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‹Nº›</a:t>
            </a:fld>
            <a:endParaRPr lang="en-US"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a:xfrm>
            <a:off x="1295400" y="1818322"/>
            <a:ext cx="4572000" cy="641350"/>
          </a:xfrm>
        </p:spPr>
        <p:txBody>
          <a:bodyPr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2503713"/>
            <a:ext cx="4572000" cy="3287487"/>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24600" y="1818322"/>
            <a:ext cx="4572000" cy="641350"/>
          </a:xfrm>
        </p:spPr>
        <p:txBody>
          <a:bodyPr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24600" y="2503713"/>
            <a:ext cx="4572000" cy="3287487"/>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320762-5CBF-4210-AB54-376B091119F8}" type="datetime1">
              <a:rPr lang="en-US" smtClean="0"/>
              <a:t>2/26/2018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31375A4-56A4-47D6-9801-1991572033F7}" type="slidenum">
              <a:rPr lang="en-US" smtClean="0"/>
              <a:t>‹Nº›</a:t>
            </a:fld>
            <a:endParaRPr lang="en-US"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0DB371-BF5F-4058-A212-1A908E4D2674}" type="datetime1">
              <a:rPr lang="en-US" smtClean="0"/>
              <a:t>2/26/2018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31375A4-56A4-47D6-9801-1991572033F7}" type="slidenum">
              <a:rPr lang="en-US" smtClean="0"/>
              <a:t>‹Nº›</a:t>
            </a:fld>
            <a:endParaRPr lang="en-US"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161" name="Group 160"/>
          <p:cNvGrpSpPr/>
          <p:nvPr userDrawn="1"/>
        </p:nvGrpSpPr>
        <p:grpSpPr bwMode="hidden">
          <a:xfrm>
            <a:off x="-1" y="0"/>
            <a:ext cx="12192002" cy="6858000"/>
            <a:chOff x="-1" y="0"/>
            <a:chExt cx="12192002" cy="6858000"/>
          </a:xfrm>
        </p:grpSpPr>
        <p:cxnSp>
          <p:nvCxnSpPr>
            <p:cNvPr id="162" name="Straight Connector 161"/>
            <p:cNvCxnSpPr/>
            <p:nvPr/>
          </p:nvCxnSpPr>
          <p:spPr bwMode="hidden">
            <a:xfrm>
              <a:off x="61019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bwMode="hidden">
            <a:xfrm>
              <a:off x="182933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bwMode="hidden">
            <a:xfrm>
              <a:off x="304847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bwMode="hidden">
            <a:xfrm>
              <a:off x="426760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bwMode="hidden">
            <a:xfrm>
              <a:off x="548674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bwMode="hidden">
            <a:xfrm>
              <a:off x="670588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bwMode="hidden">
            <a:xfrm>
              <a:off x="792502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bwMode="hidden">
            <a:xfrm>
              <a:off x="914416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bwMode="hidden">
            <a:xfrm>
              <a:off x="1036329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bwMode="hidden">
            <a:xfrm>
              <a:off x="1158243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bwMode="hidden">
            <a:xfrm>
              <a:off x="2819" y="38648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bwMode="hidden">
            <a:xfrm>
              <a:off x="2819" y="1611181"/>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bwMode="hidden">
            <a:xfrm>
              <a:off x="2819" y="2835877"/>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bwMode="hidden">
            <a:xfrm>
              <a:off x="2819" y="4060573"/>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bwMode="hidden">
            <a:xfrm>
              <a:off x="2819" y="5285269"/>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bwMode="hidden">
            <a:xfrm>
              <a:off x="2819" y="650996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78" name="Group 177"/>
            <p:cNvGrpSpPr/>
            <p:nvPr userDrawn="1"/>
          </p:nvGrpSpPr>
          <p:grpSpPr bwMode="hidden">
            <a:xfrm>
              <a:off x="-1" y="0"/>
              <a:ext cx="12192001" cy="6858000"/>
              <a:chOff x="-1" y="0"/>
              <a:chExt cx="12192001" cy="6858000"/>
            </a:xfrm>
          </p:grpSpPr>
          <p:cxnSp>
            <p:nvCxnSpPr>
              <p:cNvPr id="196" name="Straight Connector 195"/>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201" name="Group 200"/>
              <p:cNvGrpSpPr/>
              <p:nvPr/>
            </p:nvGrpSpPr>
            <p:grpSpPr bwMode="hidden">
              <a:xfrm>
                <a:off x="6327885" y="0"/>
                <a:ext cx="5864115" cy="5898673"/>
                <a:chOff x="6327885" y="0"/>
                <a:chExt cx="5864115" cy="5898673"/>
              </a:xfrm>
            </p:grpSpPr>
            <p:cxnSp>
              <p:nvCxnSpPr>
                <p:cNvPr id="207" name="Straight Connector 206"/>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202" name="Straight Connector 201"/>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bwMode="hidden">
            <a:xfrm flipH="1">
              <a:off x="0" y="0"/>
              <a:ext cx="12192001" cy="6858000"/>
              <a:chOff x="-1" y="0"/>
              <a:chExt cx="12192001" cy="6858000"/>
            </a:xfrm>
          </p:grpSpPr>
          <p:cxnSp>
            <p:nvCxnSpPr>
              <p:cNvPr id="180" name="Straight Connector 179"/>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85" name="Group 184"/>
              <p:cNvGrpSpPr/>
              <p:nvPr/>
            </p:nvGrpSpPr>
            <p:grpSpPr bwMode="hidden">
              <a:xfrm>
                <a:off x="6327885" y="0"/>
                <a:ext cx="5864115" cy="5898673"/>
                <a:chOff x="6327885" y="0"/>
                <a:chExt cx="5864115" cy="5898673"/>
              </a:xfrm>
            </p:grpSpPr>
            <p:cxnSp>
              <p:nvCxnSpPr>
                <p:cNvPr id="191" name="Straight Connector 190"/>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186" name="Straight Connector 185"/>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sp>
        <p:nvSpPr>
          <p:cNvPr id="212" name="Date Placeholder 211"/>
          <p:cNvSpPr>
            <a:spLocks noGrp="1"/>
          </p:cNvSpPr>
          <p:nvPr>
            <p:ph type="dt" sz="half" idx="10"/>
          </p:nvPr>
        </p:nvSpPr>
        <p:spPr/>
        <p:txBody>
          <a:bodyPr/>
          <a:lstStyle/>
          <a:p>
            <a:fld id="{60A4083B-90AA-48CF-BAD5-00AA24D7F288}" type="datetime1">
              <a:rPr lang="en-US" smtClean="0"/>
              <a:t>2/26/2018</a:t>
            </a:fld>
            <a:endParaRPr lang="en-US" dirty="0"/>
          </a:p>
        </p:txBody>
      </p:sp>
      <p:sp>
        <p:nvSpPr>
          <p:cNvPr id="213" name="Footer Placeholder 212"/>
          <p:cNvSpPr>
            <a:spLocks noGrp="1"/>
          </p:cNvSpPr>
          <p:nvPr>
            <p:ph type="ftr" sz="quarter" idx="11"/>
          </p:nvPr>
        </p:nvSpPr>
        <p:spPr/>
        <p:txBody>
          <a:bodyPr/>
          <a:lstStyle/>
          <a:p>
            <a:endParaRPr lang="en-US" dirty="0"/>
          </a:p>
        </p:txBody>
      </p:sp>
      <p:sp>
        <p:nvSpPr>
          <p:cNvPr id="214" name="Slide Number Placeholder 213"/>
          <p:cNvSpPr>
            <a:spLocks noGrp="1"/>
          </p:cNvSpPr>
          <p:nvPr>
            <p:ph type="sldNum" sz="quarter" idx="12"/>
          </p:nvPr>
        </p:nvSpPr>
        <p:spPr/>
        <p:txBody>
          <a:bodyPr/>
          <a:lstStyle/>
          <a:p>
            <a:fld id="{E31375A4-56A4-47D6-9801-1991572033F7}" type="slidenum">
              <a:rPr lang="en-US" smtClean="0"/>
              <a:pPr/>
              <a:t>‹Nº›</a:t>
            </a:fld>
            <a:endParaRPr lang="en-US" dirty="0"/>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9" name="Group 8"/>
          <p:cNvGrpSpPr/>
          <p:nvPr userDrawn="1"/>
        </p:nvGrpSpPr>
        <p:grpSpPr bwMode="hidden">
          <a:xfrm>
            <a:off x="-1" y="0"/>
            <a:ext cx="12192002" cy="6858000"/>
            <a:chOff x="-1" y="0"/>
            <a:chExt cx="12192002" cy="6858000"/>
          </a:xfrm>
        </p:grpSpPr>
        <p:cxnSp>
          <p:nvCxnSpPr>
            <p:cNvPr id="10" name="Straight Connector 9"/>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6" name="Group 25"/>
            <p:cNvGrpSpPr/>
            <p:nvPr userDrawn="1"/>
          </p:nvGrpSpPr>
          <p:grpSpPr bwMode="hidden">
            <a:xfrm>
              <a:off x="-1" y="0"/>
              <a:ext cx="12192001" cy="6858000"/>
              <a:chOff x="-1" y="0"/>
              <a:chExt cx="12192001" cy="6858000"/>
            </a:xfrm>
          </p:grpSpPr>
          <p:cxnSp>
            <p:nvCxnSpPr>
              <p:cNvPr id="44" name="Straight Connector 43"/>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9" name="Group 48"/>
              <p:cNvGrpSpPr/>
              <p:nvPr/>
            </p:nvGrpSpPr>
            <p:grpSpPr bwMode="hidden">
              <a:xfrm>
                <a:off x="6327885" y="0"/>
                <a:ext cx="5864115" cy="5898673"/>
                <a:chOff x="6327885" y="0"/>
                <a:chExt cx="5864115" cy="5898673"/>
              </a:xfrm>
            </p:grpSpPr>
            <p:cxnSp>
              <p:nvCxnSpPr>
                <p:cNvPr id="55" name="Straight Connector 54"/>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50" name="Straight Connector 49"/>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userDrawn="1"/>
          </p:nvGrpSpPr>
          <p:grpSpPr bwMode="hidden">
            <a:xfrm flipH="1">
              <a:off x="0" y="0"/>
              <a:ext cx="12192001" cy="6858000"/>
              <a:chOff x="-1" y="0"/>
              <a:chExt cx="12192001" cy="6858000"/>
            </a:xfrm>
          </p:grpSpPr>
          <p:cxnSp>
            <p:nvCxnSpPr>
              <p:cNvPr id="28" name="Straight Connector 27"/>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bwMode="hidden">
              <a:xfrm>
                <a:off x="6327885" y="0"/>
                <a:ext cx="5864115" cy="5898673"/>
                <a:chOff x="6327885" y="0"/>
                <a:chExt cx="5864115" cy="5898673"/>
              </a:xfrm>
            </p:grpSpPr>
            <p:cxnSp>
              <p:nvCxnSpPr>
                <p:cNvPr id="39" name="Straight Connector 38"/>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7" name="Rectangle 6"/>
          <p:cNvSpPr/>
          <p:nvPr userDrawn="1"/>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913152" y="571500"/>
            <a:ext cx="3657600" cy="2197100"/>
          </a:xfrm>
        </p:spPr>
        <p:txBody>
          <a:bodyPr anchor="b">
            <a:normAutofit/>
          </a:bodyPr>
          <a:lstStyle>
            <a:lvl1pPr>
              <a:defRPr sz="2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43197" y="571500"/>
            <a:ext cx="6217920" cy="57150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913152" y="2995012"/>
            <a:ext cx="3657600" cy="2285950"/>
          </a:xfrm>
        </p:spPr>
        <p:txBody>
          <a:bodyPr>
            <a:normAutofit/>
          </a:bodyPr>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cxnSp>
        <p:nvCxnSpPr>
          <p:cNvPr id="60" name="Straight Connector 59"/>
          <p:cNvCxnSpPr/>
          <p:nvPr userDrawn="1"/>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F5BAF629-ECA2-4CF3-B790-9D9BDED98269}" type="datetime1">
              <a:rPr lang="en-US" smtClean="0"/>
              <a:t>2/26/2018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E31375A4-56A4-47D6-9801-1991572033F7}" type="slidenum">
              <a:rPr lang="en-US" smtClean="0"/>
              <a:pPr/>
              <a:t>‹Nº›</a:t>
            </a:fld>
            <a:endParaRPr lang="en-US"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8" name="Group 7"/>
          <p:cNvGrpSpPr/>
          <p:nvPr/>
        </p:nvGrpSpPr>
        <p:grpSpPr bwMode="hidden">
          <a:xfrm>
            <a:off x="-1" y="0"/>
            <a:ext cx="12192002" cy="6858000"/>
            <a:chOff x="-1" y="0"/>
            <a:chExt cx="12192002" cy="6858000"/>
          </a:xfrm>
        </p:grpSpPr>
        <p:cxnSp>
          <p:nvCxnSpPr>
            <p:cNvPr id="9" name="Straight Connector 8"/>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bwMode="hidden">
            <a:xfrm>
              <a:off x="-1" y="0"/>
              <a:ext cx="12192001" cy="6858000"/>
              <a:chOff x="-1" y="0"/>
              <a:chExt cx="12192001" cy="6858000"/>
            </a:xfrm>
          </p:grpSpPr>
          <p:cxnSp>
            <p:nvCxnSpPr>
              <p:cNvPr id="43" name="Straight Connector 42"/>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bwMode="hidden">
              <a:xfrm>
                <a:off x="6327885" y="0"/>
                <a:ext cx="5864115" cy="5898673"/>
                <a:chOff x="6327885" y="0"/>
                <a:chExt cx="5864115" cy="5898673"/>
              </a:xfrm>
            </p:grpSpPr>
            <p:cxnSp>
              <p:nvCxnSpPr>
                <p:cNvPr id="54" name="Straight Connector 53"/>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9" name="Straight Connector 48"/>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bwMode="hidden">
            <a:xfrm flipH="1">
              <a:off x="0" y="0"/>
              <a:ext cx="12192001" cy="6858000"/>
              <a:chOff x="-1" y="0"/>
              <a:chExt cx="12192001" cy="6858000"/>
            </a:xfrm>
          </p:grpSpPr>
          <p:cxnSp>
            <p:nvCxnSpPr>
              <p:cNvPr id="27" name="Straight Connector 26"/>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bwMode="hidden">
              <a:xfrm>
                <a:off x="6327885" y="0"/>
                <a:ext cx="5864115" cy="5898673"/>
                <a:chOff x="6327885" y="0"/>
                <a:chExt cx="5864115" cy="5898673"/>
              </a:xfrm>
            </p:grpSpPr>
            <p:cxnSp>
              <p:nvCxnSpPr>
                <p:cNvPr id="38" name="Straight Connector 37"/>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3" name="Straight Connector 32"/>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60" name="Rectangle 59"/>
          <p:cNvSpPr/>
          <p:nvPr/>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12" y="-159"/>
            <a:ext cx="7315200" cy="6858000"/>
          </a:xfrm>
        </p:spPr>
        <p:txBody>
          <a:bodyPr tIns="45720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cxnSp>
        <p:nvCxnSpPr>
          <p:cNvPr id="59" name="Straight Connector 58"/>
          <p:cNvCxnSpPr/>
          <p:nvPr/>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909560" y="576072"/>
            <a:ext cx="3657600" cy="2194560"/>
          </a:xfrm>
        </p:spPr>
        <p:txBody>
          <a:bodyPr anchor="b">
            <a:normAutofit/>
          </a:bodyPr>
          <a:lstStyle>
            <a:lvl1pPr>
              <a:defRPr sz="2600">
                <a:solidFill>
                  <a:schemeClr val="bg1"/>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7909560" y="2999232"/>
            <a:ext cx="3657600" cy="2286000"/>
          </a:xfrm>
        </p:spPr>
        <p:txBody>
          <a:bodyPr/>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620318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3000">
              <a:schemeClr val="bg1"/>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grpSp>
        <p:nvGrpSpPr>
          <p:cNvPr id="96" name="Group 95"/>
          <p:cNvGrpSpPr/>
          <p:nvPr userDrawn="1"/>
        </p:nvGrpSpPr>
        <p:grpSpPr bwMode="hidden">
          <a:xfrm>
            <a:off x="-1" y="0"/>
            <a:ext cx="12192002" cy="6858000"/>
            <a:chOff x="-1" y="0"/>
            <a:chExt cx="12192002" cy="6858000"/>
          </a:xfrm>
        </p:grpSpPr>
        <p:cxnSp>
          <p:nvCxnSpPr>
            <p:cNvPr id="97" name="Straight Connector 96"/>
            <p:cNvCxnSpPr/>
            <p:nvPr/>
          </p:nvCxnSpPr>
          <p:spPr bwMode="hidden">
            <a:xfrm>
              <a:off x="61019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bwMode="hidden">
            <a:xfrm>
              <a:off x="182933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bwMode="hidden">
            <a:xfrm>
              <a:off x="304847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bwMode="hidden">
            <a:xfrm>
              <a:off x="426760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bwMode="hidden">
            <a:xfrm>
              <a:off x="548674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bwMode="hidden">
            <a:xfrm>
              <a:off x="670588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bwMode="hidden">
            <a:xfrm>
              <a:off x="792502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bwMode="hidden">
            <a:xfrm>
              <a:off x="914416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bwMode="hidden">
            <a:xfrm>
              <a:off x="1036329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bwMode="hidden">
            <a:xfrm>
              <a:off x="1158243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bwMode="hidden">
            <a:xfrm>
              <a:off x="2819" y="38648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bwMode="hidden">
            <a:xfrm>
              <a:off x="2819" y="1611181"/>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bwMode="hidden">
            <a:xfrm>
              <a:off x="2819" y="2835877"/>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bwMode="hidden">
            <a:xfrm>
              <a:off x="2819" y="4060573"/>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bwMode="hidden">
            <a:xfrm>
              <a:off x="2819" y="5285269"/>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bwMode="hidden">
            <a:xfrm>
              <a:off x="2819" y="650996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13" name="Group 112"/>
            <p:cNvGrpSpPr/>
            <p:nvPr userDrawn="1"/>
          </p:nvGrpSpPr>
          <p:grpSpPr bwMode="hidden">
            <a:xfrm>
              <a:off x="-1" y="0"/>
              <a:ext cx="12192001" cy="6858000"/>
              <a:chOff x="-1" y="0"/>
              <a:chExt cx="12192001" cy="6858000"/>
            </a:xfrm>
          </p:grpSpPr>
          <p:cxnSp>
            <p:nvCxnSpPr>
              <p:cNvPr id="131" name="Straight Connector 130"/>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36" name="Group 135"/>
              <p:cNvGrpSpPr/>
              <p:nvPr/>
            </p:nvGrpSpPr>
            <p:grpSpPr bwMode="hidden">
              <a:xfrm>
                <a:off x="6327885" y="0"/>
                <a:ext cx="5864115" cy="5898673"/>
                <a:chOff x="6327885" y="0"/>
                <a:chExt cx="5864115" cy="5898673"/>
              </a:xfrm>
            </p:grpSpPr>
            <p:cxnSp>
              <p:nvCxnSpPr>
                <p:cNvPr id="142" name="Straight Connector 141"/>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37" name="Straight Connector 136"/>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114" name="Group 113"/>
            <p:cNvGrpSpPr/>
            <p:nvPr userDrawn="1"/>
          </p:nvGrpSpPr>
          <p:grpSpPr bwMode="hidden">
            <a:xfrm flipH="1">
              <a:off x="0" y="0"/>
              <a:ext cx="12192001" cy="6858000"/>
              <a:chOff x="-1" y="0"/>
              <a:chExt cx="12192001" cy="6858000"/>
            </a:xfrm>
          </p:grpSpPr>
          <p:cxnSp>
            <p:nvCxnSpPr>
              <p:cNvPr id="115" name="Straight Connector 114"/>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20" name="Group 119"/>
              <p:cNvGrpSpPr/>
              <p:nvPr/>
            </p:nvGrpSpPr>
            <p:grpSpPr bwMode="hidden">
              <a:xfrm>
                <a:off x="6327885" y="0"/>
                <a:ext cx="5864115" cy="5898673"/>
                <a:chOff x="6327885" y="0"/>
                <a:chExt cx="5864115" cy="5898673"/>
              </a:xfrm>
            </p:grpSpPr>
            <p:cxnSp>
              <p:nvCxnSpPr>
                <p:cNvPr id="126" name="Straight Connector 125"/>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21" name="Straight Connector 120"/>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Placeholder 1"/>
          <p:cNvSpPr>
            <a:spLocks noGrp="1"/>
          </p:cNvSpPr>
          <p:nvPr>
            <p:ph type="title"/>
          </p:nvPr>
        </p:nvSpPr>
        <p:spPr>
          <a:xfrm>
            <a:off x="1295400" y="503853"/>
            <a:ext cx="9601200" cy="1142385"/>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295400" y="1981201"/>
            <a:ext cx="9601200" cy="380999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9294042" y="6289679"/>
            <a:ext cx="965946" cy="222436"/>
          </a:xfrm>
          <a:prstGeom prst="rect">
            <a:avLst/>
          </a:prstGeom>
        </p:spPr>
        <p:txBody>
          <a:bodyPr vert="horz" lIns="91440" tIns="45720" rIns="91440" bIns="45720" rtlCol="0" anchor="ctr"/>
          <a:lstStyle>
            <a:lvl1pPr algn="r">
              <a:defRPr sz="800">
                <a:solidFill>
                  <a:schemeClr val="tx1">
                    <a:lumMod val="50000"/>
                    <a:lumOff val="50000"/>
                  </a:schemeClr>
                </a:solidFill>
              </a:defRPr>
            </a:lvl1pPr>
          </a:lstStyle>
          <a:p>
            <a:fld id="{B51B2453-8663-4C69-AF73-9FD7B1DEC5D0}" type="datetime1">
              <a:rPr lang="en-US" smtClean="0"/>
              <a:t>2/26/2018</a:t>
            </a:fld>
            <a:endParaRPr lang="en-US" dirty="0"/>
          </a:p>
        </p:txBody>
      </p:sp>
      <p:sp>
        <p:nvSpPr>
          <p:cNvPr id="5" name="Footer Placeholder 4"/>
          <p:cNvSpPr>
            <a:spLocks noGrp="1"/>
          </p:cNvSpPr>
          <p:nvPr>
            <p:ph type="ftr" sz="quarter" idx="3"/>
          </p:nvPr>
        </p:nvSpPr>
        <p:spPr>
          <a:xfrm>
            <a:off x="609601" y="6289679"/>
            <a:ext cx="6128030" cy="222436"/>
          </a:xfrm>
          <a:prstGeom prst="rect">
            <a:avLst/>
          </a:prstGeom>
        </p:spPr>
        <p:txBody>
          <a:bodyPr vert="horz" lIns="91440" tIns="45720" rIns="91440" bIns="45720" rtlCol="0" anchor="ctr"/>
          <a:lstStyle>
            <a:lvl1pPr algn="l">
              <a:defRPr sz="8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65311" y="6289679"/>
            <a:ext cx="918882" cy="222436"/>
          </a:xfrm>
          <a:prstGeom prst="rect">
            <a:avLst/>
          </a:prstGeom>
        </p:spPr>
        <p:txBody>
          <a:bodyPr vert="horz" lIns="91440" tIns="45720" rIns="91440" bIns="45720" rtlCol="0" anchor="ctr"/>
          <a:lstStyle>
            <a:lvl1pPr algn="r">
              <a:defRPr sz="800">
                <a:solidFill>
                  <a:schemeClr val="tx1">
                    <a:lumMod val="50000"/>
                    <a:lumOff val="50000"/>
                  </a:schemeClr>
                </a:solidFill>
              </a:defRPr>
            </a:lvl1pPr>
          </a:lstStyle>
          <a:p>
            <a:fld id="{E31375A4-56A4-47D6-9801-1991572033F7}" type="slidenum">
              <a:rPr lang="en-US" smtClean="0"/>
              <a:pPr/>
              <a:t>‹Nº›</a:t>
            </a:fld>
            <a:endParaRPr lang="en-US" dirty="0"/>
          </a:p>
        </p:txBody>
      </p:sp>
      <p:cxnSp>
        <p:nvCxnSpPr>
          <p:cNvPr id="148" name="Straight Connector 147"/>
          <p:cNvCxnSpPr/>
          <p:nvPr userDrawn="1"/>
        </p:nvCxnSpPr>
        <p:spPr>
          <a:xfrm>
            <a:off x="609600" y="6172200"/>
            <a:ext cx="109728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9"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8pPr>
      <a:lvl9pPr marL="2057400" indent="-179388"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293845" y="1909345"/>
            <a:ext cx="9604310" cy="3205579"/>
          </a:xfrm>
        </p:spPr>
        <p:txBody>
          <a:bodyPr>
            <a:normAutofit/>
          </a:bodyPr>
          <a:lstStyle/>
          <a:p>
            <a:r>
              <a:rPr lang="es-ES" sz="4000" noProof="1" smtClean="0"/>
              <a:t>EVA</a:t>
            </a:r>
            <a:br>
              <a:rPr lang="es-ES" sz="4000" noProof="1" smtClean="0"/>
            </a:br>
            <a:r>
              <a:rPr lang="es-ES" sz="4000" noProof="1" smtClean="0"/>
              <a:t>Economic value Added</a:t>
            </a:r>
            <a:br>
              <a:rPr lang="es-ES" sz="4000" noProof="1" smtClean="0"/>
            </a:br>
            <a:r>
              <a:rPr lang="es-ES" sz="4000" noProof="1" smtClean="0"/>
              <a:t>(Valor Ecónomico Agregado)</a:t>
            </a:r>
            <a:endParaRPr lang="es-ES" sz="4000" noProof="1"/>
          </a:p>
        </p:txBody>
      </p:sp>
      <p:sp>
        <p:nvSpPr>
          <p:cNvPr id="3" name="Subtítulo 2"/>
          <p:cNvSpPr>
            <a:spLocks noGrp="1"/>
          </p:cNvSpPr>
          <p:nvPr>
            <p:ph type="subTitle" idx="1"/>
          </p:nvPr>
        </p:nvSpPr>
        <p:spPr>
          <a:xfrm>
            <a:off x="1293845" y="5432564"/>
            <a:ext cx="4078255" cy="609600"/>
          </a:xfrm>
        </p:spPr>
        <p:txBody>
          <a:bodyPr>
            <a:normAutofit fontScale="92500" lnSpcReduction="10000"/>
          </a:bodyPr>
          <a:lstStyle/>
          <a:p>
            <a:r>
              <a:rPr lang="es-ES" noProof="1" smtClean="0"/>
              <a:t>Arq. Laura Nadxieli Ayala Acosta</a:t>
            </a:r>
          </a:p>
          <a:p>
            <a:r>
              <a:rPr lang="es-ES" noProof="1" smtClean="0"/>
              <a:t>Ing</a:t>
            </a:r>
            <a:r>
              <a:rPr lang="es-ES" noProof="1" smtClean="0"/>
              <a:t>. Alfredo Ayala Moya</a:t>
            </a:r>
            <a:endParaRPr lang="es-ES" noProof="1"/>
          </a:p>
        </p:txBody>
      </p:sp>
      <p:pic>
        <p:nvPicPr>
          <p:cNvPr id="1026"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38150" y="395287"/>
            <a:ext cx="1371600" cy="1095375"/>
          </a:xfrm>
          <a:prstGeom prst="rect">
            <a:avLst/>
          </a:prstGeom>
          <a:noFill/>
          <a:extLst>
            <a:ext uri="{909E8E84-426E-40DD-AFC4-6F175D3DCCD1}">
              <a14:hiddenFill xmlns:a14="http://schemas.microsoft.com/office/drawing/2010/main">
                <a:solidFill>
                  <a:srgbClr val="FFFFFF"/>
                </a:solidFill>
              </a14:hiddenFill>
            </a:ext>
          </a:extLst>
        </p:spPr>
      </p:pic>
      <p:sp>
        <p:nvSpPr>
          <p:cNvPr id="5" name="Subtítulo 2"/>
          <p:cNvSpPr txBox="1">
            <a:spLocks/>
          </p:cNvSpPr>
          <p:nvPr/>
        </p:nvSpPr>
        <p:spPr>
          <a:xfrm>
            <a:off x="6875495" y="5584964"/>
            <a:ext cx="4078255" cy="4572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0"/>
              </a:spcBef>
              <a:buClr>
                <a:schemeClr val="accent1"/>
              </a:buClr>
              <a:buSzPct val="100000"/>
              <a:buFont typeface="Arial" pitchFamily="34" charset="0"/>
              <a:buNone/>
              <a:defRPr sz="2000" b="0" kern="1200">
                <a:solidFill>
                  <a:schemeClr val="accent1"/>
                </a:solidFill>
                <a:latin typeface="+mn-lt"/>
                <a:ea typeface="+mn-ea"/>
                <a:cs typeface="+mn-cs"/>
              </a:defRPr>
            </a:lvl1pPr>
            <a:lvl2pPr marL="457200" indent="0" algn="ctr" defTabSz="914400" rtl="0" eaLnBrk="1" latinLnBrk="0" hangingPunct="1">
              <a:lnSpc>
                <a:spcPct val="90000"/>
              </a:lnSpc>
              <a:spcBef>
                <a:spcPts val="1200"/>
              </a:spcBef>
              <a:buClr>
                <a:schemeClr val="accent1"/>
              </a:buClr>
              <a:buSzPct val="100000"/>
              <a:buFont typeface="Arial"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800"/>
              </a:spcBef>
              <a:buClr>
                <a:schemeClr val="accent1"/>
              </a:buClr>
              <a:buSzPct val="100000"/>
              <a:buFont typeface="Arial"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800"/>
              </a:spcBef>
              <a:buClr>
                <a:schemeClr val="accent1"/>
              </a:buClr>
              <a:buSzPct val="100000"/>
              <a:buFont typeface="Arial"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600"/>
              </a:spcBef>
              <a:buClr>
                <a:schemeClr val="accent1"/>
              </a:buClr>
              <a:buSzPct val="100000"/>
              <a:buFont typeface="Arial"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600"/>
              </a:spcBef>
              <a:buClr>
                <a:schemeClr val="accent1"/>
              </a:buClr>
              <a:buSzPct val="100000"/>
              <a:buFont typeface="Arial"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600"/>
              </a:spcBef>
              <a:buClr>
                <a:schemeClr val="accent1"/>
              </a:buClr>
              <a:buSzPct val="100000"/>
              <a:buFont typeface="Arial"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600"/>
              </a:spcBef>
              <a:buClr>
                <a:schemeClr val="accent1"/>
              </a:buClr>
              <a:buSzPct val="100000"/>
              <a:buFont typeface="Arial"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600"/>
              </a:spcBef>
              <a:buClr>
                <a:schemeClr val="accent1"/>
              </a:buClr>
              <a:buSzPct val="100000"/>
              <a:buFont typeface="Arial" pitchFamily="34" charset="0"/>
              <a:buNone/>
              <a:defRPr sz="1600" kern="1200">
                <a:solidFill>
                  <a:schemeClr val="tx1"/>
                </a:solidFill>
                <a:latin typeface="+mn-lt"/>
                <a:ea typeface="+mn-ea"/>
                <a:cs typeface="+mn-cs"/>
              </a:defRPr>
            </a:lvl9pPr>
          </a:lstStyle>
          <a:p>
            <a:pPr algn="r"/>
            <a:r>
              <a:rPr lang="es-ES" noProof="1" smtClean="0"/>
              <a:t>Febrero 2018</a:t>
            </a:r>
            <a:endParaRPr lang="es-ES" noProof="1"/>
          </a:p>
        </p:txBody>
      </p:sp>
    </p:spTree>
    <p:extLst>
      <p:ext uri="{BB962C8B-B14F-4D97-AF65-F5344CB8AC3E}">
        <p14:creationId xmlns:p14="http://schemas.microsoft.com/office/powerpoint/2010/main" val="10690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8326" y="503853"/>
            <a:ext cx="9058274" cy="543897"/>
          </a:xfrm>
        </p:spPr>
        <p:txBody>
          <a:bodyPr>
            <a:normAutofit/>
          </a:bodyPr>
          <a:lstStyle/>
          <a:p>
            <a:r>
              <a:rPr lang="es-ES" sz="2400" noProof="1" smtClean="0"/>
              <a:t>Valor firma EVA y FCF</a:t>
            </a:r>
            <a:endParaRPr lang="es-ES" sz="2400" noProof="1"/>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2018_02_26_17_38_55"/>
          <p:cNvPicPr>
            <a:picLocks noChangeAspect="1" noChangeArrowheads="1"/>
          </p:cNvPicPr>
          <p:nvPr/>
        </p:nvPicPr>
        <p:blipFill>
          <a:blip r:embed="rId3">
            <a:extLst>
              <a:ext uri="{28A0092B-C50C-407E-A947-70E740481C1C}">
                <a14:useLocalDpi xmlns:a14="http://schemas.microsoft.com/office/drawing/2010/main" val="0"/>
              </a:ext>
            </a:extLst>
          </a:blip>
          <a:srcRect l="4938" t="8577" r="53802" b="57921"/>
          <a:stretch>
            <a:fillRect/>
          </a:stretch>
        </p:blipFill>
        <p:spPr bwMode="auto">
          <a:xfrm>
            <a:off x="1828800" y="1153298"/>
            <a:ext cx="9452371" cy="4316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4490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8326" y="503853"/>
            <a:ext cx="9058274" cy="543897"/>
          </a:xfrm>
        </p:spPr>
        <p:txBody>
          <a:bodyPr>
            <a:normAutofit/>
          </a:bodyPr>
          <a:lstStyle/>
          <a:p>
            <a:r>
              <a:rPr lang="es-ES" sz="2400" noProof="1" smtClean="0"/>
              <a:t>Estrategias fundamentales de EVA</a:t>
            </a:r>
            <a:endParaRPr lang="es-ES" sz="2400" noProof="1"/>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1828800" y="1211461"/>
            <a:ext cx="9753600" cy="3831818"/>
          </a:xfrm>
          <a:prstGeom prst="rect">
            <a:avLst/>
          </a:prstGeom>
        </p:spPr>
        <p:txBody>
          <a:bodyPr wrap="square">
            <a:spAutoFit/>
          </a:bodyPr>
          <a:lstStyle/>
          <a:p>
            <a:pPr algn="just">
              <a:lnSpc>
                <a:spcPct val="150000"/>
              </a:lnSpc>
              <a:spcAft>
                <a:spcPts val="0"/>
              </a:spcAft>
            </a:pPr>
            <a:r>
              <a:rPr lang="es-MX" sz="1400" dirty="0" smtClean="0">
                <a:ea typeface="Times New Roman"/>
              </a:rPr>
              <a:t>Operación: Se debe tratar de mejorar el desempeño de las operaciones corrientes incrementando el </a:t>
            </a:r>
            <a:r>
              <a:rPr lang="es-MX" sz="1400" dirty="0" err="1" smtClean="0">
                <a:ea typeface="Times New Roman"/>
              </a:rPr>
              <a:t>NOPAT</a:t>
            </a:r>
            <a:r>
              <a:rPr lang="es-MX" sz="1400" dirty="0" smtClean="0">
                <a:ea typeface="Times New Roman"/>
              </a:rPr>
              <a:t>, sin invertir capital adicional. Esto puede realizarse recortando gastos </a:t>
            </a:r>
            <a:r>
              <a:rPr lang="es-MX" sz="1400" dirty="0" err="1" smtClean="0">
                <a:ea typeface="Times New Roman"/>
              </a:rPr>
              <a:t>inecesarios</a:t>
            </a:r>
            <a:r>
              <a:rPr lang="es-MX" sz="1400" dirty="0" smtClean="0">
                <a:ea typeface="Times New Roman"/>
              </a:rPr>
              <a:t>, vendiendo activos no operativos y, en general, mejorando desempeño de las operaciones actuales.</a:t>
            </a:r>
          </a:p>
          <a:p>
            <a:pPr algn="just">
              <a:lnSpc>
                <a:spcPct val="150000"/>
              </a:lnSpc>
              <a:spcAft>
                <a:spcPts val="0"/>
              </a:spcAft>
            </a:pPr>
            <a:r>
              <a:rPr lang="es-MX" sz="1400" dirty="0" smtClean="0">
                <a:ea typeface="Times New Roman"/>
              </a:rPr>
              <a:t>Inversión: Invertir en nuevos proyectos o negocios en los que el retorno sobre el capital exceda el costo de este.</a:t>
            </a:r>
          </a:p>
          <a:p>
            <a:pPr algn="just">
              <a:lnSpc>
                <a:spcPct val="150000"/>
              </a:lnSpc>
              <a:spcAft>
                <a:spcPts val="0"/>
              </a:spcAft>
            </a:pPr>
            <a:r>
              <a:rPr lang="es-MX" sz="1400" dirty="0" smtClean="0">
                <a:ea typeface="Times New Roman"/>
              </a:rPr>
              <a:t>Racionalizar: Reasignar capital desde proyectos o negocios que no retribuyan el costo de capital hacia negocios prometedores en los que el retorno supere el costo de capital, o devolver el capital a los inversores (accionistas y obligacionistas).</a:t>
            </a:r>
          </a:p>
          <a:p>
            <a:pPr algn="just">
              <a:lnSpc>
                <a:spcPct val="150000"/>
              </a:lnSpc>
              <a:spcAft>
                <a:spcPts val="0"/>
              </a:spcAft>
            </a:pPr>
            <a:r>
              <a:rPr lang="es-MX" sz="1400" dirty="0" smtClean="0">
                <a:ea typeface="Times New Roman"/>
              </a:rPr>
              <a:t>Financiamiento: Se debe tratar de reducir el costo de capital a través de un uso “inteligente” de la deuda y del capital propio.</a:t>
            </a:r>
          </a:p>
          <a:p>
            <a:pPr algn="just">
              <a:lnSpc>
                <a:spcPct val="150000"/>
              </a:lnSpc>
              <a:spcAft>
                <a:spcPts val="0"/>
              </a:spcAft>
            </a:pPr>
            <a:endParaRPr lang="es-MX" dirty="0">
              <a:effectLst/>
              <a:latin typeface="Times New Roman"/>
              <a:ea typeface="Times New Roman"/>
            </a:endParaRPr>
          </a:p>
          <a:p>
            <a:pPr algn="just">
              <a:lnSpc>
                <a:spcPct val="150000"/>
              </a:lnSpc>
              <a:spcAft>
                <a:spcPts val="0"/>
              </a:spcAft>
            </a:pPr>
            <a:endParaRPr lang="es-MX" dirty="0">
              <a:effectLst/>
              <a:latin typeface="Times New Roman"/>
              <a:ea typeface="Times New Roman"/>
            </a:endParaRPr>
          </a:p>
        </p:txBody>
      </p:sp>
      <p:pic>
        <p:nvPicPr>
          <p:cNvPr id="5122" name="Picture 2" descr="2018_02_26_17_38_55"/>
          <p:cNvPicPr>
            <a:picLocks noChangeAspect="1" noChangeArrowheads="1"/>
          </p:cNvPicPr>
          <p:nvPr/>
        </p:nvPicPr>
        <p:blipFill>
          <a:blip r:embed="rId3">
            <a:extLst>
              <a:ext uri="{28A0092B-C50C-407E-A947-70E740481C1C}">
                <a14:useLocalDpi xmlns:a14="http://schemas.microsoft.com/office/drawing/2010/main" val="0"/>
              </a:ext>
            </a:extLst>
          </a:blip>
          <a:srcRect l="61520" t="60141" r="10216" b="19678"/>
          <a:stretch>
            <a:fillRect/>
          </a:stretch>
        </p:blipFill>
        <p:spPr bwMode="auto">
          <a:xfrm>
            <a:off x="3271706" y="4090779"/>
            <a:ext cx="474345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2238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850" y="503853"/>
            <a:ext cx="9048750" cy="543897"/>
          </a:xfrm>
        </p:spPr>
        <p:txBody>
          <a:bodyPr>
            <a:normAutofit/>
          </a:bodyPr>
          <a:lstStyle/>
          <a:p>
            <a:r>
              <a:rPr lang="es-ES" sz="2400" noProof="1" smtClean="0"/>
              <a:t>Bibliografia</a:t>
            </a:r>
            <a:endParaRPr lang="es-ES" sz="2400" noProof="1"/>
          </a:p>
        </p:txBody>
      </p:sp>
      <p:sp>
        <p:nvSpPr>
          <p:cNvPr id="3" name="2 Marcador de contenido"/>
          <p:cNvSpPr>
            <a:spLocks noGrp="1"/>
          </p:cNvSpPr>
          <p:nvPr>
            <p:ph idx="1"/>
          </p:nvPr>
        </p:nvSpPr>
        <p:spPr>
          <a:xfrm>
            <a:off x="1847850" y="1162050"/>
            <a:ext cx="9048749" cy="4953000"/>
          </a:xfrm>
        </p:spPr>
        <p:txBody>
          <a:bodyPr>
            <a:normAutofit/>
          </a:bodyPr>
          <a:lstStyle/>
          <a:p>
            <a:pPr marL="533400" indent="-533400">
              <a:spcBef>
                <a:spcPct val="20000"/>
              </a:spcBef>
              <a:buClr>
                <a:schemeClr val="accent2"/>
              </a:buClr>
              <a:buSzPct val="75000"/>
              <a:buFont typeface="Wingdings" pitchFamily="2" charset="2"/>
              <a:buChar char="n"/>
            </a:pPr>
            <a:r>
              <a:rPr kumimoji="1" lang="en-US" sz="1600" dirty="0" err="1" smtClean="0"/>
              <a:t>Valuación</a:t>
            </a:r>
            <a:r>
              <a:rPr kumimoji="1" lang="en-US" sz="1600" dirty="0" smtClean="0"/>
              <a:t> de </a:t>
            </a:r>
            <a:r>
              <a:rPr kumimoji="1" lang="en-US" sz="1600" dirty="0" err="1" smtClean="0"/>
              <a:t>empresas</a:t>
            </a:r>
            <a:r>
              <a:rPr kumimoji="1" lang="en-US" sz="1600" dirty="0" smtClean="0"/>
              <a:t> y </a:t>
            </a:r>
            <a:r>
              <a:rPr kumimoji="1" lang="en-US" sz="1600" dirty="0" err="1" smtClean="0"/>
              <a:t>creacion</a:t>
            </a:r>
            <a:r>
              <a:rPr kumimoji="1" lang="en-US" sz="1600" dirty="0" smtClean="0"/>
              <a:t> de valor, </a:t>
            </a:r>
            <a:r>
              <a:rPr kumimoji="1" lang="en-US" sz="1600" dirty="0" err="1" smtClean="0"/>
              <a:t>IMEF</a:t>
            </a:r>
            <a:r>
              <a:rPr kumimoji="1" lang="en-US" sz="1600" dirty="0" smtClean="0"/>
              <a:t>, </a:t>
            </a:r>
            <a:r>
              <a:rPr kumimoji="1" lang="en-US" sz="1600" dirty="0" err="1" smtClean="0"/>
              <a:t>segunda</a:t>
            </a:r>
            <a:r>
              <a:rPr kumimoji="1" lang="en-US" sz="1600" dirty="0" smtClean="0"/>
              <a:t> </a:t>
            </a:r>
            <a:r>
              <a:rPr kumimoji="1" lang="en-US" sz="1600" dirty="0" err="1" smtClean="0"/>
              <a:t>edicion</a:t>
            </a:r>
            <a:r>
              <a:rPr kumimoji="1" lang="en-US" sz="1600" dirty="0" smtClean="0"/>
              <a:t>, 2010. </a:t>
            </a:r>
            <a:endParaRPr kumimoji="1" lang="en-US" sz="1600" dirty="0" smtClean="0"/>
          </a:p>
          <a:p>
            <a:pPr marL="0" indent="0">
              <a:spcBef>
                <a:spcPct val="20000"/>
              </a:spcBef>
              <a:buClr>
                <a:schemeClr val="accent2"/>
              </a:buClr>
              <a:buSzPct val="75000"/>
              <a:buNone/>
            </a:pPr>
            <a:r>
              <a:rPr kumimoji="1" lang="en-US" sz="1600" dirty="0" smtClean="0"/>
              <a:t> </a:t>
            </a:r>
            <a:endParaRPr kumimoji="1" lang="en-US" sz="1600" dirty="0"/>
          </a:p>
          <a:p>
            <a:pPr marL="533400" indent="-533400">
              <a:spcBef>
                <a:spcPct val="20000"/>
              </a:spcBef>
              <a:buClr>
                <a:schemeClr val="accent2"/>
              </a:buClr>
              <a:buSzPct val="75000"/>
              <a:buFont typeface="Wingdings" pitchFamily="2" charset="2"/>
              <a:buChar char="n"/>
            </a:pPr>
            <a:r>
              <a:rPr kumimoji="1" lang="es-ES_tradnl" sz="1600" dirty="0" smtClean="0"/>
              <a:t>Finanzas corporativas, un enfoque latinoamericano. Guillermo L. </a:t>
            </a:r>
            <a:r>
              <a:rPr kumimoji="1" lang="es-ES_tradnl" sz="1600" dirty="0" err="1" smtClean="0"/>
              <a:t>Dumrauf</a:t>
            </a:r>
            <a:r>
              <a:rPr kumimoji="1" lang="es-ES_tradnl" sz="1600" dirty="0" smtClean="0"/>
              <a:t>, 3ª edición. </a:t>
            </a:r>
            <a:endParaRPr kumimoji="1" lang="es-ES_tradnl" sz="1600" dirty="0" smtClean="0"/>
          </a:p>
          <a:p>
            <a:pPr marL="0" indent="0">
              <a:spcBef>
                <a:spcPct val="20000"/>
              </a:spcBef>
              <a:buClr>
                <a:schemeClr val="accent2"/>
              </a:buClr>
              <a:buSzPct val="75000"/>
              <a:buNone/>
            </a:pPr>
            <a:endParaRPr kumimoji="1" lang="es-ES_tradnl" sz="1600" dirty="0"/>
          </a:p>
          <a:p>
            <a:pPr marL="533400" indent="-533400">
              <a:spcBef>
                <a:spcPct val="20000"/>
              </a:spcBef>
              <a:buClr>
                <a:schemeClr val="accent2"/>
              </a:buClr>
              <a:buSzPct val="75000"/>
              <a:buFont typeface="Wingdings" pitchFamily="2" charset="2"/>
              <a:buChar char="n"/>
            </a:pPr>
            <a:r>
              <a:rPr kumimoji="1" lang="en-US" sz="1600" dirty="0" err="1" smtClean="0"/>
              <a:t>Finanzas</a:t>
            </a:r>
            <a:r>
              <a:rPr kumimoji="1" lang="en-US" sz="1600" dirty="0" smtClean="0"/>
              <a:t> para </a:t>
            </a:r>
            <a:r>
              <a:rPr kumimoji="1" lang="en-US" sz="1600" dirty="0" err="1" smtClean="0"/>
              <a:t>emprendedores</a:t>
            </a:r>
            <a:r>
              <a:rPr kumimoji="1" lang="en-US" sz="1600" dirty="0" smtClean="0"/>
              <a:t>. </a:t>
            </a:r>
            <a:r>
              <a:rPr kumimoji="1" lang="en-US" sz="1600" dirty="0" err="1" smtClean="0"/>
              <a:t>Florencia</a:t>
            </a:r>
            <a:r>
              <a:rPr kumimoji="1" lang="en-US" sz="1600" dirty="0" smtClean="0"/>
              <a:t> Roca. </a:t>
            </a:r>
            <a:r>
              <a:rPr kumimoji="1" lang="en-US" sz="1600" dirty="0" err="1" smtClean="0"/>
              <a:t>3a</a:t>
            </a:r>
            <a:r>
              <a:rPr kumimoji="1" lang="en-US" sz="1600" dirty="0" smtClean="0"/>
              <a:t> </a:t>
            </a:r>
            <a:r>
              <a:rPr kumimoji="1" lang="en-US" sz="1600" dirty="0" err="1" smtClean="0"/>
              <a:t>edición</a:t>
            </a:r>
            <a:r>
              <a:rPr kumimoji="1" lang="en-US" sz="1600" dirty="0" smtClean="0"/>
              <a:t>. </a:t>
            </a:r>
            <a:endParaRPr kumimoji="1" lang="en-US" sz="1600" dirty="0"/>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4336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28800" y="1076325"/>
            <a:ext cx="9067800" cy="723900"/>
          </a:xfrm>
        </p:spPr>
        <p:txBody>
          <a:bodyPr>
            <a:normAutofit/>
          </a:bodyPr>
          <a:lstStyle/>
          <a:p>
            <a:r>
              <a:rPr lang="es-ES" noProof="1" smtClean="0"/>
              <a:t>AGENDA</a:t>
            </a:r>
            <a:endParaRPr lang="es-ES" noProof="1"/>
          </a:p>
        </p:txBody>
      </p:sp>
      <p:sp>
        <p:nvSpPr>
          <p:cNvPr id="3" name="Marcador de posición de contenido 2"/>
          <p:cNvSpPr>
            <a:spLocks noGrp="1"/>
          </p:cNvSpPr>
          <p:nvPr>
            <p:ph idx="1"/>
          </p:nvPr>
        </p:nvSpPr>
        <p:spPr>
          <a:xfrm>
            <a:off x="1828800" y="1981201"/>
            <a:ext cx="9067800" cy="3809999"/>
          </a:xfrm>
        </p:spPr>
        <p:txBody>
          <a:bodyPr>
            <a:normAutofit fontScale="70000" lnSpcReduction="20000"/>
          </a:bodyPr>
          <a:lstStyle/>
          <a:p>
            <a:r>
              <a:rPr lang="es-ES" noProof="1" smtClean="0"/>
              <a:t>Antecedentes</a:t>
            </a:r>
            <a:endParaRPr lang="es-ES" noProof="1" smtClean="0"/>
          </a:p>
          <a:p>
            <a:r>
              <a:rPr lang="es-ES" noProof="1" smtClean="0"/>
              <a:t>EVA economic Value Added</a:t>
            </a:r>
            <a:endParaRPr lang="es-ES" noProof="1" smtClean="0"/>
          </a:p>
          <a:p>
            <a:r>
              <a:rPr lang="es-ES" noProof="1" smtClean="0"/>
              <a:t>CAPM </a:t>
            </a:r>
            <a:r>
              <a:rPr lang="es-MX" dirty="0"/>
              <a:t>Capital </a:t>
            </a:r>
            <a:r>
              <a:rPr lang="es-MX" dirty="0" err="1"/>
              <a:t>Asset</a:t>
            </a:r>
            <a:r>
              <a:rPr lang="es-MX" dirty="0"/>
              <a:t> </a:t>
            </a:r>
            <a:r>
              <a:rPr lang="es-MX" dirty="0" err="1"/>
              <a:t>Pricing</a:t>
            </a:r>
            <a:r>
              <a:rPr lang="es-MX" dirty="0"/>
              <a:t> </a:t>
            </a:r>
            <a:r>
              <a:rPr lang="es-MX" dirty="0" err="1"/>
              <a:t>Model</a:t>
            </a:r>
            <a:endParaRPr lang="es-ES" noProof="1" smtClean="0"/>
          </a:p>
          <a:p>
            <a:r>
              <a:rPr lang="es-ES" noProof="1" smtClean="0"/>
              <a:t>WACC Weighted Average Cost of Capital</a:t>
            </a:r>
            <a:endParaRPr lang="es-ES" noProof="1" smtClean="0"/>
          </a:p>
          <a:p>
            <a:r>
              <a:rPr lang="es-ES" noProof="1" smtClean="0"/>
              <a:t>ROIC </a:t>
            </a:r>
            <a:endParaRPr lang="es-ES" noProof="1" smtClean="0"/>
          </a:p>
          <a:p>
            <a:r>
              <a:rPr lang="es-ES" noProof="1"/>
              <a:t>Valuación de la firma con el método del Free </a:t>
            </a:r>
            <a:r>
              <a:rPr lang="es-ES" noProof="1"/>
              <a:t>Cash </a:t>
            </a:r>
            <a:r>
              <a:rPr lang="es-ES" noProof="1" smtClean="0"/>
              <a:t>Flow</a:t>
            </a:r>
          </a:p>
          <a:p>
            <a:r>
              <a:rPr lang="es-ES" noProof="1" smtClean="0"/>
              <a:t>Valuación </a:t>
            </a:r>
            <a:r>
              <a:rPr lang="es-ES" noProof="1"/>
              <a:t>de la firma con el método </a:t>
            </a:r>
            <a:r>
              <a:rPr lang="es-ES" noProof="1"/>
              <a:t>del </a:t>
            </a:r>
            <a:r>
              <a:rPr lang="es-ES" noProof="1" smtClean="0"/>
              <a:t>EVA</a:t>
            </a:r>
          </a:p>
          <a:p>
            <a:r>
              <a:rPr lang="es-ES" noProof="1"/>
              <a:t>Valor firma EVA </a:t>
            </a:r>
            <a:r>
              <a:rPr lang="es-ES" noProof="1"/>
              <a:t>y </a:t>
            </a:r>
            <a:r>
              <a:rPr lang="es-ES" noProof="1" smtClean="0"/>
              <a:t>FCF</a:t>
            </a:r>
          </a:p>
          <a:p>
            <a:r>
              <a:rPr lang="es-ES" noProof="1"/>
              <a:t>Estrategias fundamentales de EVA</a:t>
            </a:r>
            <a:endParaRPr lang="es-ES" noProof="1" smtClean="0"/>
          </a:p>
          <a:p>
            <a:r>
              <a:rPr lang="es-ES" noProof="1" smtClean="0"/>
              <a:t>Bibliografia</a:t>
            </a:r>
            <a:endParaRPr lang="es-ES" noProof="1" smtClean="0"/>
          </a:p>
          <a:p>
            <a:pPr marL="228600" indent="-228600" algn="l" defTabSz="914400">
              <a:lnSpc>
                <a:spcPct val="90000"/>
              </a:lnSpc>
              <a:spcBef>
                <a:spcPts val="1800"/>
              </a:spcBef>
              <a:buClr>
                <a:srgbClr val="D15A3E"/>
              </a:buClr>
              <a:buSzPct val="100000"/>
              <a:buFont typeface="Arial"/>
              <a:buChar char="▪"/>
            </a:pPr>
            <a:endParaRPr lang="en-US" dirty="0" smtClean="0"/>
          </a:p>
        </p:txBody>
      </p:sp>
      <p:pic>
        <p:nvPicPr>
          <p:cNvPr id="4" name="Picture 2" descr="encabezado 16"/>
          <p:cNvPicPr>
            <a:picLocks noChangeAspect="1" noChangeArrowheads="1"/>
          </p:cNvPicPr>
          <p:nvPr/>
        </p:nvPicPr>
        <p:blipFill>
          <a:blip r:embed="rId3">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4617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8326" y="503853"/>
            <a:ext cx="9058274" cy="543897"/>
          </a:xfrm>
        </p:spPr>
        <p:txBody>
          <a:bodyPr>
            <a:normAutofit/>
          </a:bodyPr>
          <a:lstStyle/>
          <a:p>
            <a:r>
              <a:rPr lang="es-ES" sz="2400" noProof="1" smtClean="0"/>
              <a:t>Antecedentes</a:t>
            </a:r>
            <a:endParaRPr lang="es-ES" sz="2400" noProof="1"/>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1828800" y="1167527"/>
            <a:ext cx="9763125" cy="5262979"/>
          </a:xfrm>
          <a:prstGeom prst="rect">
            <a:avLst/>
          </a:prstGeom>
        </p:spPr>
        <p:txBody>
          <a:bodyPr wrap="square">
            <a:spAutoFit/>
          </a:bodyPr>
          <a:lstStyle/>
          <a:p>
            <a:pPr algn="just"/>
            <a:r>
              <a:rPr lang="es-MX" sz="1400" dirty="0" smtClean="0"/>
              <a:t>Las Finanzas, deben ocuparse de crear valor para los accionistas. Las compañías suelen utilizar diferentes funciones objetivos, que se basan en maximizar una ganancia o mejorar alguna ratio de rentabilidad.</a:t>
            </a:r>
            <a:r>
              <a:rPr lang="es-MX" sz="1400" dirty="0" smtClean="0"/>
              <a:t> </a:t>
            </a:r>
          </a:p>
          <a:p>
            <a:pPr algn="just"/>
            <a:endParaRPr lang="es-MX" sz="1400" dirty="0"/>
          </a:p>
          <a:p>
            <a:pPr algn="just"/>
            <a:r>
              <a:rPr lang="es-MX" sz="1400" dirty="0" smtClean="0"/>
              <a:t>El concepto valor a través del tiempo. El valor ha existido como un concepto , desde que la humanidad ha conducido las empresas y ha creado capital y riqueza. El valor ha sido una medida consistentemente usada por quienes tienen la libertad de invertir en diversas empresas y preservar e incrementar su capital.</a:t>
            </a:r>
          </a:p>
          <a:p>
            <a:pPr algn="just"/>
            <a:endParaRPr lang="es-MX" sz="1400" dirty="0"/>
          </a:p>
          <a:p>
            <a:pPr algn="just"/>
            <a:r>
              <a:rPr lang="es-MX" sz="1400" dirty="0" smtClean="0"/>
              <a:t>Desde la perspectiva de las empresas, dos temas importantes han convergido: el valor para el cliente y el valor para el accionista.</a:t>
            </a:r>
          </a:p>
          <a:p>
            <a:pPr algn="just"/>
            <a:endParaRPr lang="es-MX" sz="1400" dirty="0"/>
          </a:p>
          <a:p>
            <a:pPr algn="just"/>
            <a:r>
              <a:rPr lang="es-MX" sz="1400" dirty="0" smtClean="0"/>
              <a:t>Las teorías acerca dl valor para el accionista tiene una larga historia, que se extiende desde los años 50 y 60, en las raíces intelectuales del trabajo de </a:t>
            </a:r>
            <a:r>
              <a:rPr lang="es-MX" sz="1400" dirty="0" err="1" smtClean="0"/>
              <a:t>Markowitz</a:t>
            </a:r>
            <a:r>
              <a:rPr lang="es-MX" sz="1400" dirty="0" smtClean="0"/>
              <a:t>, </a:t>
            </a:r>
            <a:r>
              <a:rPr lang="es-MX" sz="1400" dirty="0" err="1" smtClean="0"/>
              <a:t>Modigliani</a:t>
            </a:r>
            <a:r>
              <a:rPr lang="es-MX" sz="1400" dirty="0" smtClean="0"/>
              <a:t>, Miller, </a:t>
            </a:r>
            <a:r>
              <a:rPr lang="es-MX" sz="1400" dirty="0" err="1" smtClean="0"/>
              <a:t>Sharpe</a:t>
            </a:r>
            <a:r>
              <a:rPr lang="es-MX" sz="1400" dirty="0" smtClean="0"/>
              <a:t>, </a:t>
            </a:r>
            <a:r>
              <a:rPr lang="es-MX" sz="1400" dirty="0" err="1" smtClean="0"/>
              <a:t>Linter</a:t>
            </a:r>
            <a:r>
              <a:rPr lang="es-MX" sz="1400" dirty="0" smtClean="0"/>
              <a:t> y Fama, por nombrar unos pocos, Muchos de estos economistas fueron horados con el premio Nobel.</a:t>
            </a:r>
          </a:p>
          <a:p>
            <a:pPr algn="just"/>
            <a:endParaRPr lang="es-MX" sz="1400" dirty="0"/>
          </a:p>
          <a:p>
            <a:pPr algn="just"/>
            <a:r>
              <a:rPr lang="es-MX" sz="1400" dirty="0" smtClean="0"/>
              <a:t>Sus contribuciones van desde describir la relación entre riesgo y rendimiento y el desarrollo de teoremas para mercados eficientes, hasta la idea de un premio por riesgo y el concepto de que el valor de una empresa es mas un reflejo de sus expectativas de desempeño que un resultado de su historia. Todas estas ideas y otras mas fueron conjugándose con el modelo de fijación de precios de activos de capital </a:t>
            </a:r>
            <a:r>
              <a:rPr lang="es-MX" sz="1400" dirty="0" err="1" smtClean="0"/>
              <a:t>CAPM</a:t>
            </a:r>
            <a:r>
              <a:rPr lang="es-MX" sz="1400" dirty="0" smtClean="0"/>
              <a:t> (Capital </a:t>
            </a:r>
            <a:r>
              <a:rPr lang="es-MX" sz="1400" dirty="0" err="1" smtClean="0"/>
              <a:t>Asset</a:t>
            </a:r>
            <a:r>
              <a:rPr lang="es-MX" sz="1400" dirty="0" smtClean="0"/>
              <a:t> </a:t>
            </a:r>
            <a:r>
              <a:rPr lang="es-MX" sz="1400" dirty="0" err="1" smtClean="0"/>
              <a:t>Pricing</a:t>
            </a:r>
            <a:r>
              <a:rPr lang="es-MX" sz="1400" dirty="0" smtClean="0"/>
              <a:t> </a:t>
            </a:r>
            <a:r>
              <a:rPr lang="es-MX" sz="1400" dirty="0" err="1" smtClean="0"/>
              <a:t>Model</a:t>
            </a:r>
            <a:r>
              <a:rPr lang="es-MX" sz="1400" dirty="0" smtClean="0"/>
              <a:t>).</a:t>
            </a:r>
          </a:p>
          <a:p>
            <a:pPr algn="just"/>
            <a:endParaRPr lang="es-MX" sz="1400" dirty="0"/>
          </a:p>
          <a:p>
            <a:pPr algn="just"/>
            <a:r>
              <a:rPr lang="es-MX" sz="1400" dirty="0" smtClean="0"/>
              <a:t>En 1991, G. </a:t>
            </a:r>
            <a:r>
              <a:rPr lang="es-MX" sz="1400" dirty="0" err="1" smtClean="0"/>
              <a:t>Bennet</a:t>
            </a:r>
            <a:r>
              <a:rPr lang="es-MX" sz="1400" dirty="0" smtClean="0"/>
              <a:t> Stewart, publico el libro </a:t>
            </a:r>
            <a:r>
              <a:rPr lang="es-MX" sz="1400" dirty="0" err="1" smtClean="0"/>
              <a:t>The</a:t>
            </a:r>
            <a:r>
              <a:rPr lang="es-MX" sz="1400" dirty="0" smtClean="0"/>
              <a:t> </a:t>
            </a:r>
            <a:r>
              <a:rPr lang="es-MX" sz="1400" dirty="0" err="1" smtClean="0"/>
              <a:t>Quest</a:t>
            </a:r>
            <a:r>
              <a:rPr lang="es-MX" sz="1400" dirty="0" smtClean="0"/>
              <a:t> </a:t>
            </a:r>
            <a:r>
              <a:rPr lang="es-MX" sz="1400" dirty="0" err="1" smtClean="0"/>
              <a:t>for</a:t>
            </a:r>
            <a:r>
              <a:rPr lang="es-MX" sz="1400" dirty="0" smtClean="0"/>
              <a:t> </a:t>
            </a:r>
            <a:r>
              <a:rPr lang="es-MX" sz="1400" dirty="0" err="1" smtClean="0"/>
              <a:t>Value</a:t>
            </a:r>
            <a:r>
              <a:rPr lang="es-MX" sz="1400" dirty="0" smtClean="0"/>
              <a:t>, que introduce la idea del valor económico agregado (EVA), que se puede definir como la diferencia entre el rendimiento de capital invertido y el costo del mismo durante un periodo dado.</a:t>
            </a:r>
            <a:endParaRPr lang="es-MX" sz="1400" dirty="0" smtClean="0"/>
          </a:p>
          <a:p>
            <a:pPr algn="just"/>
            <a:endParaRPr lang="es-MX" sz="1400" dirty="0"/>
          </a:p>
          <a:p>
            <a:pPr algn="just"/>
            <a:endParaRPr lang="es-MX" sz="1400" dirty="0"/>
          </a:p>
        </p:txBody>
      </p:sp>
    </p:spTree>
    <p:extLst>
      <p:ext uri="{BB962C8B-B14F-4D97-AF65-F5344CB8AC3E}">
        <p14:creationId xmlns:p14="http://schemas.microsoft.com/office/powerpoint/2010/main" val="288246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8326" y="503853"/>
            <a:ext cx="9058274" cy="543897"/>
          </a:xfrm>
        </p:spPr>
        <p:txBody>
          <a:bodyPr>
            <a:normAutofit/>
          </a:bodyPr>
          <a:lstStyle/>
          <a:p>
            <a:r>
              <a:rPr lang="es-ES" sz="2400" noProof="1" smtClean="0"/>
              <a:t>ANTECEDENTES</a:t>
            </a:r>
            <a:endParaRPr lang="es-ES" sz="2400" noProof="1"/>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2000249" y="1110377"/>
            <a:ext cx="9763125" cy="5324535"/>
          </a:xfrm>
          <a:prstGeom prst="rect">
            <a:avLst/>
          </a:prstGeom>
        </p:spPr>
        <p:txBody>
          <a:bodyPr wrap="square">
            <a:spAutoFit/>
          </a:bodyPr>
          <a:lstStyle/>
          <a:p>
            <a:pPr algn="just"/>
            <a:r>
              <a:rPr lang="es-MX" sz="1400" dirty="0" smtClean="0"/>
              <a:t>El Valor Económico Agregado (EVA) es una metodología que, a través de la técnica de descomposición del Modelo Du Pont, permite vincular los distintos ratios a la creación de valor. Fue desarrollada por </a:t>
            </a:r>
            <a:r>
              <a:rPr lang="es-MX" sz="1400" dirty="0" err="1" smtClean="0"/>
              <a:t>Stern</a:t>
            </a:r>
            <a:r>
              <a:rPr lang="es-MX" sz="1400" dirty="0" smtClean="0"/>
              <a:t> Stewart &amp; Co, para mejorar los sistemas de compensación ejecutiva, y </a:t>
            </a:r>
            <a:r>
              <a:rPr lang="es-MX" sz="1400" dirty="0" err="1" smtClean="0"/>
              <a:t>asi</a:t>
            </a:r>
            <a:r>
              <a:rPr lang="es-MX" sz="1400" dirty="0" smtClean="0"/>
              <a:t> potenciar la creación de valor en una empresa. Hoy es empleada extensivamente en aplicaciones diversas: para valuar empresas, para diseñar sistemas de incentivos, para evaluar proyectos de inversión.</a:t>
            </a:r>
          </a:p>
          <a:p>
            <a:pPr algn="just"/>
            <a:endParaRPr lang="es-MX" sz="1400" dirty="0"/>
          </a:p>
          <a:p>
            <a:pPr algn="just"/>
            <a:r>
              <a:rPr lang="es-MX" sz="1400" dirty="0" smtClean="0"/>
              <a:t>De acuerdo con esta teoría, la empresa que crea valor es la que obtiene una rentabilidad sobre el capital superior a su costo.</a:t>
            </a:r>
          </a:p>
          <a:p>
            <a:pPr algn="just"/>
            <a:endParaRPr lang="es-MX" sz="1400" dirty="0"/>
          </a:p>
          <a:p>
            <a:pPr algn="just"/>
            <a:r>
              <a:rPr lang="es-MX" sz="1400" dirty="0" smtClean="0"/>
              <a:t>El valor agregado es la diferencia entre la rentabilidad del capital (</a:t>
            </a:r>
            <a:r>
              <a:rPr lang="es-MX" sz="1400" dirty="0" err="1" smtClean="0"/>
              <a:t>ROIC</a:t>
            </a:r>
            <a:r>
              <a:rPr lang="es-MX" sz="1400" dirty="0" smtClean="0"/>
              <a:t>) y el costo del capital (</a:t>
            </a:r>
            <a:r>
              <a:rPr lang="es-MX" sz="1400" dirty="0" err="1" smtClean="0"/>
              <a:t>WACC</a:t>
            </a:r>
            <a:r>
              <a:rPr lang="es-MX" sz="1400" dirty="0" smtClean="0"/>
              <a:t>), dimensionada con la cantidad de capital invertido.</a:t>
            </a:r>
          </a:p>
          <a:p>
            <a:pPr algn="just"/>
            <a:endParaRPr lang="es-MX" sz="1400" dirty="0"/>
          </a:p>
          <a:p>
            <a:pPr algn="just"/>
            <a:r>
              <a:rPr lang="es-MX" sz="1400" dirty="0" smtClean="0"/>
              <a:t>La técnica de descuento de flujos de efectivo nos da en un solo numero (el van o un valor presente) una medida del valor que hoy tiene una corriente de ingresos futiros. Pero esta medida comprende el total de </a:t>
            </a:r>
            <a:r>
              <a:rPr lang="es-MX" sz="1400" dirty="0" err="1" smtClean="0"/>
              <a:t>lon</a:t>
            </a:r>
            <a:r>
              <a:rPr lang="es-MX" sz="1400" dirty="0" smtClean="0"/>
              <a:t> ingresos que se producen a lo largo del tiempo que abarca la valuación de la empresa o la evaluación de un proyecto, sin identificar y cuantificar el valor que se ha creado o destruido en cada uno de los años que comprende la valuación. Imaginemos que calcula el VAN  de un proyecto y este es positivo. Significa esto que en todos los años que dura el proyecto se crea valor? Si no es así, en que años la empresa destruye valor\ Puede hacerse algo para cambiar esto? El método del EVA nos dice que podemos medir cuanta riqueza es creada o destruida en cada periodo de la vida de la compañía.</a:t>
            </a:r>
          </a:p>
          <a:p>
            <a:pPr algn="just"/>
            <a:endParaRPr lang="es-MX" sz="1400" dirty="0"/>
          </a:p>
          <a:p>
            <a:pPr algn="just"/>
            <a:r>
              <a:rPr lang="es-MX" sz="1400" dirty="0" smtClean="0"/>
              <a:t>La ecuación para calcular el EVA periódico es:    </a:t>
            </a:r>
            <a:r>
              <a:rPr lang="es-MX" b="1" dirty="0" smtClean="0"/>
              <a:t>EVA =  (</a:t>
            </a:r>
            <a:r>
              <a:rPr lang="es-MX" b="1" dirty="0" err="1" smtClean="0"/>
              <a:t>ROIC</a:t>
            </a:r>
            <a:r>
              <a:rPr lang="es-MX" b="1" dirty="0" smtClean="0"/>
              <a:t> – </a:t>
            </a:r>
            <a:r>
              <a:rPr lang="es-MX" b="1" dirty="0" err="1" smtClean="0"/>
              <a:t>WACC</a:t>
            </a:r>
            <a:r>
              <a:rPr lang="es-MX" b="1" dirty="0" smtClean="0"/>
              <a:t>) X C</a:t>
            </a:r>
          </a:p>
          <a:p>
            <a:pPr algn="just"/>
            <a:endParaRPr lang="es-MX" sz="1400" dirty="0" smtClean="0"/>
          </a:p>
          <a:p>
            <a:pPr algn="just"/>
            <a:r>
              <a:rPr lang="es-MX" sz="1400" dirty="0" err="1" smtClean="0"/>
              <a:t>ROIC</a:t>
            </a:r>
            <a:r>
              <a:rPr lang="es-MX" sz="1400" dirty="0" smtClean="0"/>
              <a:t> = Retorno de capital	</a:t>
            </a:r>
            <a:r>
              <a:rPr lang="es-MX" sz="1400" dirty="0" err="1" smtClean="0"/>
              <a:t>WACC</a:t>
            </a:r>
            <a:r>
              <a:rPr lang="es-MX" sz="1400" dirty="0" smtClean="0"/>
              <a:t> = Costo Promedio Ponderado de Capital	C = Capital Invertido</a:t>
            </a:r>
            <a:endParaRPr lang="es-MX" sz="1400" dirty="0"/>
          </a:p>
          <a:p>
            <a:pPr lvl="0" algn="just"/>
            <a:endParaRPr lang="es-MX" sz="1400" dirty="0"/>
          </a:p>
        </p:txBody>
      </p:sp>
    </p:spTree>
    <p:extLst>
      <p:ext uri="{BB962C8B-B14F-4D97-AF65-F5344CB8AC3E}">
        <p14:creationId xmlns:p14="http://schemas.microsoft.com/office/powerpoint/2010/main" val="1002603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b="37523"/>
          <a:stretch>
            <a:fillRect/>
          </a:stretch>
        </p:blipFill>
        <p:spPr bwMode="auto">
          <a:xfrm>
            <a:off x="1867803" y="1210962"/>
            <a:ext cx="10324197" cy="3978876"/>
          </a:xfrm>
          <a:prstGeom prst="rect">
            <a:avLst/>
          </a:prstGeom>
          <a:noFill/>
          <a:extLst>
            <a:ext uri="{909E8E84-426E-40DD-AFC4-6F175D3DCCD1}">
              <a14:hiddenFill xmlns:a14="http://schemas.microsoft.com/office/drawing/2010/main">
                <a:solidFill>
                  <a:srgbClr val="FFFFFF"/>
                </a:solidFill>
              </a14:hiddenFill>
            </a:ext>
          </a:extLst>
        </p:spPr>
      </p:pic>
      <p:sp>
        <p:nvSpPr>
          <p:cNvPr id="7" name="1 Título"/>
          <p:cNvSpPr>
            <a:spLocks noGrp="1"/>
          </p:cNvSpPr>
          <p:nvPr>
            <p:ph type="title"/>
          </p:nvPr>
        </p:nvSpPr>
        <p:spPr>
          <a:xfrm>
            <a:off x="1838326" y="503853"/>
            <a:ext cx="9058274" cy="543897"/>
          </a:xfrm>
        </p:spPr>
        <p:txBody>
          <a:bodyPr>
            <a:normAutofit/>
          </a:bodyPr>
          <a:lstStyle/>
          <a:p>
            <a:r>
              <a:rPr lang="es-ES" sz="2400" noProof="1" smtClean="0"/>
              <a:t>EVA</a:t>
            </a:r>
            <a:endParaRPr lang="es-ES" sz="2400" noProof="1"/>
          </a:p>
        </p:txBody>
      </p:sp>
    </p:spTree>
    <p:extLst>
      <p:ext uri="{BB962C8B-B14F-4D97-AF65-F5344CB8AC3E}">
        <p14:creationId xmlns:p14="http://schemas.microsoft.com/office/powerpoint/2010/main" val="2672391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8326" y="503853"/>
            <a:ext cx="9058274" cy="543897"/>
          </a:xfrm>
        </p:spPr>
        <p:txBody>
          <a:bodyPr>
            <a:normAutofit/>
          </a:bodyPr>
          <a:lstStyle/>
          <a:p>
            <a:r>
              <a:rPr lang="es-ES" sz="2400" noProof="1" smtClean="0"/>
              <a:t>CAPM</a:t>
            </a:r>
            <a:endParaRPr lang="es-ES" sz="2400" noProof="1"/>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
        <p:nvSpPr>
          <p:cNvPr id="5" name="5 Rectángulo"/>
          <p:cNvSpPr/>
          <p:nvPr/>
        </p:nvSpPr>
        <p:spPr>
          <a:xfrm>
            <a:off x="2000249" y="1110377"/>
            <a:ext cx="9763125" cy="4770537"/>
          </a:xfrm>
          <a:prstGeom prst="rect">
            <a:avLst/>
          </a:prstGeom>
        </p:spPr>
        <p:txBody>
          <a:bodyPr wrap="square">
            <a:spAutoFit/>
          </a:bodyPr>
          <a:lstStyle/>
          <a:p>
            <a:pPr algn="just"/>
            <a:r>
              <a:rPr lang="es-MX" sz="1400" dirty="0" smtClean="0"/>
              <a:t>Para calcular el </a:t>
            </a:r>
            <a:r>
              <a:rPr lang="es-MX" sz="1400" dirty="0" err="1" smtClean="0"/>
              <a:t>WACC</a:t>
            </a:r>
            <a:r>
              <a:rPr lang="es-MX" sz="1400" dirty="0"/>
              <a:t> </a:t>
            </a:r>
            <a:r>
              <a:rPr lang="es-MX" sz="1400" dirty="0" smtClean="0"/>
              <a:t>se requiere:</a:t>
            </a:r>
          </a:p>
          <a:p>
            <a:pPr algn="just"/>
            <a:endParaRPr lang="es-MX" sz="1400" dirty="0" smtClean="0"/>
          </a:p>
          <a:p>
            <a:pPr algn="just"/>
            <a:r>
              <a:rPr lang="es-MX" sz="1400" dirty="0" err="1" smtClean="0"/>
              <a:t>Ke</a:t>
            </a:r>
            <a:r>
              <a:rPr lang="es-MX" sz="1400" dirty="0" smtClean="0"/>
              <a:t> = </a:t>
            </a:r>
            <a:r>
              <a:rPr lang="es-MX" sz="1400" dirty="0" err="1" smtClean="0"/>
              <a:t>CAPM</a:t>
            </a:r>
            <a:r>
              <a:rPr lang="es-MX" sz="1400" dirty="0" smtClean="0"/>
              <a:t> = Costo de capital</a:t>
            </a:r>
          </a:p>
          <a:p>
            <a:pPr algn="just"/>
            <a:endParaRPr lang="es-MX" sz="1400" dirty="0"/>
          </a:p>
          <a:p>
            <a:pPr algn="just"/>
            <a:r>
              <a:rPr lang="es-MX" sz="1400" dirty="0" err="1" smtClean="0"/>
              <a:t>CAPM</a:t>
            </a:r>
            <a:r>
              <a:rPr lang="es-MX" sz="1400" dirty="0" smtClean="0"/>
              <a:t> = Rf + (</a:t>
            </a:r>
            <a:r>
              <a:rPr lang="es-MX" sz="1400" dirty="0" err="1" smtClean="0"/>
              <a:t>Rm</a:t>
            </a:r>
            <a:r>
              <a:rPr lang="es-MX" sz="1400" dirty="0" smtClean="0"/>
              <a:t> – Rf) beta</a:t>
            </a:r>
          </a:p>
          <a:p>
            <a:pPr algn="just"/>
            <a:endParaRPr lang="es-MX" sz="1400" dirty="0"/>
          </a:p>
          <a:p>
            <a:pPr algn="just"/>
            <a:r>
              <a:rPr lang="es-MX" sz="1400" dirty="0" smtClean="0"/>
              <a:t>Rf = Tasa libre de riesgo (cetes)</a:t>
            </a:r>
          </a:p>
          <a:p>
            <a:pPr algn="just"/>
            <a:endParaRPr lang="es-MX" sz="1400" dirty="0" smtClean="0"/>
          </a:p>
          <a:p>
            <a:pPr algn="just"/>
            <a:r>
              <a:rPr lang="es-MX" sz="1400" dirty="0" err="1" smtClean="0"/>
              <a:t>Rm</a:t>
            </a:r>
            <a:r>
              <a:rPr lang="es-MX" sz="1400" dirty="0" smtClean="0"/>
              <a:t> = Tasa de mercado</a:t>
            </a:r>
          </a:p>
          <a:p>
            <a:pPr algn="just"/>
            <a:endParaRPr lang="es-MX" sz="1400" dirty="0" smtClean="0"/>
          </a:p>
          <a:p>
            <a:pPr algn="just"/>
            <a:r>
              <a:rPr lang="es-MX" sz="1400" dirty="0" smtClean="0"/>
              <a:t>Beta= Medida de riesgo, indica el grado de desplazamiento del rendimiento de un activo como respuesta al cambio en el rendimiento de mercado. Se calcula como la covarianza (mercado, activo) / varianza del mercado.</a:t>
            </a:r>
          </a:p>
          <a:p>
            <a:pPr algn="just"/>
            <a:endParaRPr lang="es-MX" sz="1400" dirty="0"/>
          </a:p>
          <a:p>
            <a:pPr algn="just"/>
            <a:r>
              <a:rPr lang="es-MX" sz="1400" dirty="0" err="1" smtClean="0"/>
              <a:t>Kd</a:t>
            </a:r>
            <a:r>
              <a:rPr lang="es-MX" sz="1400" dirty="0" smtClean="0"/>
              <a:t> = Tasa de deuda</a:t>
            </a:r>
          </a:p>
          <a:p>
            <a:pPr algn="just"/>
            <a:endParaRPr lang="es-MX" sz="1400" dirty="0"/>
          </a:p>
          <a:p>
            <a:pPr algn="just"/>
            <a:r>
              <a:rPr lang="es-MX" sz="1400" dirty="0" smtClean="0"/>
              <a:t>Capital Invertido = Pasivo no circulante + Capital               </a:t>
            </a:r>
            <a:r>
              <a:rPr lang="es-MX" sz="1000" dirty="0" smtClean="0"/>
              <a:t>Nota: En pasivo no circulante se deberá incluir el pasivo circulante que incluya intereses.</a:t>
            </a:r>
          </a:p>
          <a:p>
            <a:pPr algn="just"/>
            <a:endParaRPr lang="es-MX" sz="1400" dirty="0"/>
          </a:p>
          <a:p>
            <a:pPr algn="just"/>
            <a:r>
              <a:rPr lang="es-MX" sz="1400" dirty="0" smtClean="0"/>
              <a:t>Estructura de capital= (pasivos no circulantes/capital invertido) + (capital/capital invertido)  </a:t>
            </a:r>
            <a:r>
              <a:rPr lang="es-MX" sz="1000" dirty="0" smtClean="0"/>
              <a:t>Nota: resultado en % y debe ser = 100 %</a:t>
            </a:r>
          </a:p>
          <a:p>
            <a:pPr algn="just"/>
            <a:endParaRPr lang="es-MX" sz="1000" dirty="0"/>
          </a:p>
          <a:p>
            <a:pPr lvl="0" algn="just"/>
            <a:r>
              <a:rPr lang="es-MX" sz="1400" dirty="0" smtClean="0"/>
              <a:t>(1 – t) = Escudo fiscal  </a:t>
            </a:r>
          </a:p>
          <a:p>
            <a:pPr lvl="0" algn="just"/>
            <a:endParaRPr lang="es-MX" sz="1400" dirty="0"/>
          </a:p>
          <a:p>
            <a:pPr lvl="0" algn="just"/>
            <a:r>
              <a:rPr lang="es-MX" sz="1400" dirty="0"/>
              <a:t>t</a:t>
            </a:r>
            <a:r>
              <a:rPr lang="es-MX" sz="1400" dirty="0" smtClean="0"/>
              <a:t> = Tasa fiscal</a:t>
            </a:r>
            <a:endParaRPr lang="es-MX" sz="1400" dirty="0"/>
          </a:p>
        </p:txBody>
      </p:sp>
    </p:spTree>
    <p:extLst>
      <p:ext uri="{BB962C8B-B14F-4D97-AF65-F5344CB8AC3E}">
        <p14:creationId xmlns:p14="http://schemas.microsoft.com/office/powerpoint/2010/main" val="3185261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8326" y="503853"/>
            <a:ext cx="9058274" cy="543897"/>
          </a:xfrm>
        </p:spPr>
        <p:txBody>
          <a:bodyPr>
            <a:normAutofit/>
          </a:bodyPr>
          <a:lstStyle/>
          <a:p>
            <a:r>
              <a:rPr lang="es-ES" sz="2400" noProof="1" smtClean="0"/>
              <a:t>ROIC</a:t>
            </a:r>
            <a:endParaRPr lang="es-ES" sz="2400" noProof="1"/>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1838326" y="1135091"/>
            <a:ext cx="9763125" cy="3108543"/>
          </a:xfrm>
          <a:prstGeom prst="rect">
            <a:avLst/>
          </a:prstGeom>
        </p:spPr>
        <p:txBody>
          <a:bodyPr wrap="square">
            <a:spAutoFit/>
          </a:bodyPr>
          <a:lstStyle/>
          <a:p>
            <a:pPr algn="just"/>
            <a:r>
              <a:rPr lang="es-MX" sz="1400" dirty="0" smtClean="0"/>
              <a:t>Para calcular el </a:t>
            </a:r>
            <a:r>
              <a:rPr lang="es-MX" sz="1400" dirty="0" err="1" smtClean="0"/>
              <a:t>ROIC</a:t>
            </a:r>
            <a:r>
              <a:rPr lang="es-MX" sz="1400" dirty="0" smtClean="0"/>
              <a:t> se requiere:</a:t>
            </a:r>
          </a:p>
          <a:p>
            <a:pPr algn="just"/>
            <a:endParaRPr lang="es-MX" sz="1400" dirty="0" smtClean="0"/>
          </a:p>
          <a:p>
            <a:pPr algn="just"/>
            <a:r>
              <a:rPr lang="es-MX" sz="1400" dirty="0" err="1" smtClean="0"/>
              <a:t>ROIC</a:t>
            </a:r>
            <a:r>
              <a:rPr lang="es-MX" sz="1400" dirty="0" smtClean="0"/>
              <a:t> = </a:t>
            </a:r>
            <a:r>
              <a:rPr lang="es-MX" sz="1400" dirty="0" err="1" smtClean="0"/>
              <a:t>Noplat</a:t>
            </a:r>
            <a:r>
              <a:rPr lang="es-MX" sz="1400" dirty="0" smtClean="0"/>
              <a:t> / capital Invertido</a:t>
            </a:r>
          </a:p>
          <a:p>
            <a:pPr algn="just"/>
            <a:endParaRPr lang="es-MX" sz="1400" dirty="0"/>
          </a:p>
          <a:p>
            <a:pPr algn="just"/>
            <a:r>
              <a:rPr lang="es-MX" sz="1400" dirty="0" err="1" smtClean="0"/>
              <a:t>Noplat</a:t>
            </a:r>
            <a:r>
              <a:rPr lang="es-MX" sz="1400" dirty="0" smtClean="0"/>
              <a:t> = EBIT ( 1 – t)</a:t>
            </a:r>
          </a:p>
          <a:p>
            <a:pPr algn="just"/>
            <a:endParaRPr lang="es-MX" sz="1400" dirty="0"/>
          </a:p>
          <a:p>
            <a:pPr algn="just"/>
            <a:r>
              <a:rPr lang="es-MX" sz="1400" dirty="0" err="1" smtClean="0"/>
              <a:t>ROIC</a:t>
            </a:r>
            <a:r>
              <a:rPr lang="es-MX" sz="1400" dirty="0" smtClean="0"/>
              <a:t> = Retorno sobre capital invertido</a:t>
            </a:r>
          </a:p>
          <a:p>
            <a:pPr algn="just"/>
            <a:endParaRPr lang="es-MX" sz="1400" dirty="0"/>
          </a:p>
          <a:p>
            <a:pPr algn="just"/>
            <a:r>
              <a:rPr lang="es-MX" sz="1400" dirty="0" smtClean="0"/>
              <a:t>EBIT = Utilidad de operación</a:t>
            </a:r>
          </a:p>
          <a:p>
            <a:pPr algn="just"/>
            <a:endParaRPr lang="es-MX" sz="1400" dirty="0"/>
          </a:p>
          <a:p>
            <a:pPr algn="just"/>
            <a:r>
              <a:rPr lang="es-MX" sz="1400" dirty="0" smtClean="0"/>
              <a:t>t = Tasa fiscal</a:t>
            </a:r>
          </a:p>
          <a:p>
            <a:pPr algn="just"/>
            <a:endParaRPr lang="es-MX" sz="1400" dirty="0" smtClean="0"/>
          </a:p>
          <a:p>
            <a:pPr algn="just"/>
            <a:endParaRPr lang="es-MX" sz="1400" dirty="0"/>
          </a:p>
          <a:p>
            <a:pPr algn="just"/>
            <a:endParaRPr lang="es-MX" sz="1400" dirty="0"/>
          </a:p>
        </p:txBody>
      </p:sp>
    </p:spTree>
    <p:extLst>
      <p:ext uri="{BB962C8B-B14F-4D97-AF65-F5344CB8AC3E}">
        <p14:creationId xmlns:p14="http://schemas.microsoft.com/office/powerpoint/2010/main" val="2483012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8326" y="503853"/>
            <a:ext cx="9058274" cy="543897"/>
          </a:xfrm>
        </p:spPr>
        <p:txBody>
          <a:bodyPr>
            <a:normAutofit/>
          </a:bodyPr>
          <a:lstStyle/>
          <a:p>
            <a:r>
              <a:rPr lang="es-ES" sz="2400" noProof="1" smtClean="0"/>
              <a:t>Valuación de la firma con el método del Free Cash Flow</a:t>
            </a:r>
            <a:endParaRPr lang="es-ES" sz="2400" noProof="1"/>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1828800" y="1211461"/>
            <a:ext cx="9753600" cy="3831818"/>
          </a:xfrm>
          <a:prstGeom prst="rect">
            <a:avLst/>
          </a:prstGeom>
        </p:spPr>
        <p:txBody>
          <a:bodyPr wrap="square">
            <a:spAutoFit/>
          </a:bodyPr>
          <a:lstStyle/>
          <a:p>
            <a:pPr algn="just">
              <a:lnSpc>
                <a:spcPct val="150000"/>
              </a:lnSpc>
              <a:spcAft>
                <a:spcPts val="0"/>
              </a:spcAft>
            </a:pPr>
            <a:r>
              <a:rPr lang="es-MX" sz="1400" dirty="0" smtClean="0">
                <a:ea typeface="Times New Roman"/>
              </a:rPr>
              <a:t>El método de descuento de flujo de efectivo se realiza una proyección explicita durante un cierto número de años, que es el periodo T, donde se asumen ciertas hipótesis en torno a la evolución de las ventas, resultados y cambios en los requerimientos de capital de trabajo y de los activos fijos que son necesarios para producir esas ventas. Una vez que la empresa deja de crecer, las ventas, los resultados y los flujos de efectivos se estabilizan y cesan los requerimientos de inversión. En ese momento, la empresa alcanza un estado estacionario. </a:t>
            </a:r>
          </a:p>
          <a:p>
            <a:pPr algn="just">
              <a:lnSpc>
                <a:spcPct val="150000"/>
              </a:lnSpc>
              <a:spcAft>
                <a:spcPts val="0"/>
              </a:spcAft>
            </a:pPr>
            <a:r>
              <a:rPr lang="es-MX" sz="1400" dirty="0" smtClean="0">
                <a:ea typeface="Times New Roman"/>
              </a:rPr>
              <a:t>De esta forma, el valor de la firma, mas </a:t>
            </a:r>
            <a:r>
              <a:rPr lang="es-MX" sz="1400" dirty="0" err="1" smtClean="0">
                <a:ea typeface="Times New Roman"/>
              </a:rPr>
              <a:t>alla</a:t>
            </a:r>
            <a:r>
              <a:rPr lang="es-MX" sz="1400" dirty="0" smtClean="0">
                <a:ea typeface="Times New Roman"/>
              </a:rPr>
              <a:t> del periodo T, es el mismo que resulta de calcular la perpetuidad del </a:t>
            </a:r>
            <a:r>
              <a:rPr lang="es-MX" sz="1400" dirty="0" err="1" smtClean="0">
                <a:ea typeface="Times New Roman"/>
              </a:rPr>
              <a:t>FCFen</a:t>
            </a:r>
            <a:r>
              <a:rPr lang="es-MX" sz="1400" dirty="0" smtClean="0">
                <a:ea typeface="Times New Roman"/>
              </a:rPr>
              <a:t> el periodo </a:t>
            </a:r>
            <a:r>
              <a:rPr lang="es-MX" sz="1400" dirty="0" err="1" smtClean="0">
                <a:ea typeface="Times New Roman"/>
              </a:rPr>
              <a:t>T+1</a:t>
            </a:r>
            <a:r>
              <a:rPr lang="es-MX" sz="1400" dirty="0" smtClean="0">
                <a:ea typeface="Times New Roman"/>
              </a:rPr>
              <a:t> (el año siguiente al periodo T) y luego descontarlo hasta el presente. El valor continuo o terminal (</a:t>
            </a:r>
            <a:r>
              <a:rPr lang="es-MX" sz="1400" dirty="0" err="1" smtClean="0">
                <a:ea typeface="Times New Roman"/>
              </a:rPr>
              <a:t>Vc</a:t>
            </a:r>
            <a:r>
              <a:rPr lang="es-MX" sz="1400" dirty="0" smtClean="0">
                <a:ea typeface="Times New Roman"/>
              </a:rPr>
              <a:t>) es luego el valor presente de los flujos de efectivo perpetuos, que comienzan un año después de la fecha definida como fin del periodo de proyección implícito. </a:t>
            </a:r>
          </a:p>
          <a:p>
            <a:pPr algn="just">
              <a:lnSpc>
                <a:spcPct val="150000"/>
              </a:lnSpc>
              <a:spcAft>
                <a:spcPts val="0"/>
              </a:spcAft>
            </a:pPr>
            <a:endParaRPr lang="es-MX" dirty="0">
              <a:effectLst/>
              <a:latin typeface="Times New Roman"/>
              <a:ea typeface="Times New Roman"/>
            </a:endParaRPr>
          </a:p>
          <a:p>
            <a:pPr algn="just">
              <a:lnSpc>
                <a:spcPct val="150000"/>
              </a:lnSpc>
              <a:spcAft>
                <a:spcPts val="0"/>
              </a:spcAft>
            </a:pPr>
            <a:endParaRPr lang="es-MX" dirty="0">
              <a:effectLst/>
              <a:latin typeface="Times New Roman"/>
              <a:ea typeface="Times New Roman"/>
            </a:endParaRPr>
          </a:p>
        </p:txBody>
      </p:sp>
      <p:pic>
        <p:nvPicPr>
          <p:cNvPr id="2050" name="Picture 2" descr="2018_02_26_17_18_51"/>
          <p:cNvPicPr>
            <a:picLocks noChangeAspect="1" noChangeArrowheads="1"/>
          </p:cNvPicPr>
          <p:nvPr/>
        </p:nvPicPr>
        <p:blipFill>
          <a:blip r:embed="rId3">
            <a:extLst>
              <a:ext uri="{28A0092B-C50C-407E-A947-70E740481C1C}">
                <a14:useLocalDpi xmlns:a14="http://schemas.microsoft.com/office/drawing/2010/main" val="0"/>
              </a:ext>
            </a:extLst>
          </a:blip>
          <a:srcRect l="71347" t="17213" r="21634" b="76639"/>
          <a:stretch>
            <a:fillRect/>
          </a:stretch>
        </p:blipFill>
        <p:spPr bwMode="auto">
          <a:xfrm>
            <a:off x="5205413" y="4124068"/>
            <a:ext cx="1162050" cy="5715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2018_02_26_17_18_51"/>
          <p:cNvPicPr>
            <a:picLocks noChangeAspect="1" noChangeArrowheads="1"/>
          </p:cNvPicPr>
          <p:nvPr/>
        </p:nvPicPr>
        <p:blipFill>
          <a:blip r:embed="rId3">
            <a:extLst>
              <a:ext uri="{28A0092B-C50C-407E-A947-70E740481C1C}">
                <a14:useLocalDpi xmlns:a14="http://schemas.microsoft.com/office/drawing/2010/main" val="0"/>
              </a:ext>
            </a:extLst>
          </a:blip>
          <a:srcRect l="54948" t="25308" r="4604" b="60553"/>
          <a:stretch>
            <a:fillRect/>
          </a:stretch>
        </p:blipFill>
        <p:spPr bwMode="auto">
          <a:xfrm>
            <a:off x="3237470" y="4786184"/>
            <a:ext cx="6696075" cy="1314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7800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38326" y="503853"/>
            <a:ext cx="9058274" cy="543897"/>
          </a:xfrm>
        </p:spPr>
        <p:txBody>
          <a:bodyPr>
            <a:normAutofit/>
          </a:bodyPr>
          <a:lstStyle/>
          <a:p>
            <a:r>
              <a:rPr lang="es-ES" sz="2400" noProof="1"/>
              <a:t>Valuación de la firma con el método </a:t>
            </a:r>
            <a:r>
              <a:rPr lang="es-ES" sz="2400" noProof="1"/>
              <a:t>del </a:t>
            </a:r>
            <a:r>
              <a:rPr lang="es-ES" sz="2400" noProof="1" smtClean="0"/>
              <a:t>EVA</a:t>
            </a:r>
            <a:endParaRPr lang="es-ES" sz="2400" noProof="1"/>
          </a:p>
        </p:txBody>
      </p:sp>
      <p:pic>
        <p:nvPicPr>
          <p:cNvPr id="4" name="Picture 2" descr="encabezado 16"/>
          <p:cNvPicPr>
            <a:picLocks noChangeAspect="1" noChangeArrowheads="1"/>
          </p:cNvPicPr>
          <p:nvPr/>
        </p:nvPicPr>
        <p:blipFill>
          <a:blip r:embed="rId2">
            <a:extLst>
              <a:ext uri="{28A0092B-C50C-407E-A947-70E740481C1C}">
                <a14:useLocalDpi xmlns:a14="http://schemas.microsoft.com/office/drawing/2010/main" val="0"/>
              </a:ext>
            </a:extLst>
          </a:blip>
          <a:srcRect r="76160"/>
          <a:stretch>
            <a:fillRect/>
          </a:stretch>
        </p:blipFill>
        <p:spPr bwMode="auto">
          <a:xfrm>
            <a:off x="457200" y="385762"/>
            <a:ext cx="1371600" cy="1095375"/>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1828800" y="1211461"/>
            <a:ext cx="9753600" cy="2769989"/>
          </a:xfrm>
          <a:prstGeom prst="rect">
            <a:avLst/>
          </a:prstGeom>
        </p:spPr>
        <p:txBody>
          <a:bodyPr wrap="square">
            <a:spAutoFit/>
          </a:bodyPr>
          <a:lstStyle/>
          <a:p>
            <a:pPr algn="just">
              <a:lnSpc>
                <a:spcPct val="150000"/>
              </a:lnSpc>
              <a:spcAft>
                <a:spcPts val="0"/>
              </a:spcAft>
            </a:pPr>
            <a:r>
              <a:rPr lang="es-MX" sz="1400" dirty="0" smtClean="0">
                <a:ea typeface="Times New Roman"/>
              </a:rPr>
              <a:t>El procedimiento para calcular el valor de la firma consiste en calcular el valor presente del EVA de cada año y luego sumar el valor del capital invertido. </a:t>
            </a:r>
          </a:p>
          <a:p>
            <a:pPr algn="just">
              <a:lnSpc>
                <a:spcPct val="150000"/>
              </a:lnSpc>
              <a:spcAft>
                <a:spcPts val="0"/>
              </a:spcAft>
            </a:pPr>
            <a:endParaRPr lang="es-MX" sz="1400" dirty="0">
              <a:effectLst/>
              <a:latin typeface="Times New Roman"/>
              <a:ea typeface="Times New Roman"/>
            </a:endParaRPr>
          </a:p>
          <a:p>
            <a:pPr algn="just">
              <a:lnSpc>
                <a:spcPct val="150000"/>
              </a:lnSpc>
              <a:spcAft>
                <a:spcPts val="0"/>
              </a:spcAft>
            </a:pPr>
            <a:endParaRPr lang="es-MX" dirty="0">
              <a:effectLst/>
              <a:latin typeface="Times New Roman"/>
              <a:ea typeface="Times New Roman"/>
            </a:endParaRPr>
          </a:p>
          <a:p>
            <a:pPr algn="just">
              <a:lnSpc>
                <a:spcPct val="150000"/>
              </a:lnSpc>
              <a:spcAft>
                <a:spcPts val="0"/>
              </a:spcAft>
            </a:pPr>
            <a:endParaRPr lang="es-MX" sz="1400" dirty="0" smtClean="0">
              <a:effectLst/>
              <a:ea typeface="Times New Roman"/>
            </a:endParaRPr>
          </a:p>
          <a:p>
            <a:pPr algn="just">
              <a:lnSpc>
                <a:spcPct val="150000"/>
              </a:lnSpc>
              <a:spcAft>
                <a:spcPts val="0"/>
              </a:spcAft>
            </a:pPr>
            <a:r>
              <a:rPr lang="es-MX" sz="1400" dirty="0" smtClean="0">
                <a:effectLst/>
                <a:ea typeface="Times New Roman"/>
              </a:rPr>
              <a:t>El primer termino de la ecuación representa el periodo de crecimiento, pero se iguala con el </a:t>
            </a:r>
            <a:r>
              <a:rPr lang="es-MX" sz="1400" dirty="0" err="1" smtClean="0">
                <a:effectLst/>
                <a:ea typeface="Times New Roman"/>
              </a:rPr>
              <a:t>NOPAT</a:t>
            </a:r>
            <a:r>
              <a:rPr lang="es-MX" sz="1400" dirty="0" smtClean="0">
                <a:effectLst/>
                <a:ea typeface="Times New Roman"/>
              </a:rPr>
              <a:t> al final del año, cuando la firma alcanza un estado estacionario al dejar de crecer. En ese momento, cesan los requerimientos de inversión neta y el </a:t>
            </a:r>
            <a:r>
              <a:rPr lang="es-MX" sz="1400" dirty="0" err="1" smtClean="0">
                <a:effectLst/>
                <a:ea typeface="Times New Roman"/>
              </a:rPr>
              <a:t>FCF</a:t>
            </a:r>
            <a:r>
              <a:rPr lang="es-MX" sz="1400" dirty="0" smtClean="0">
                <a:effectLst/>
                <a:ea typeface="Times New Roman"/>
              </a:rPr>
              <a:t> iguala inmediatamente al </a:t>
            </a:r>
            <a:r>
              <a:rPr lang="es-MX" sz="1400" dirty="0" err="1" smtClean="0">
                <a:effectLst/>
                <a:ea typeface="Times New Roman"/>
              </a:rPr>
              <a:t>NOPAT</a:t>
            </a:r>
            <a:r>
              <a:rPr lang="es-MX" sz="1400" dirty="0" smtClean="0">
                <a:effectLst/>
                <a:ea typeface="Times New Roman"/>
              </a:rPr>
              <a:t>.</a:t>
            </a:r>
            <a:endParaRPr lang="es-MX" sz="1400" dirty="0">
              <a:effectLst/>
              <a:ea typeface="Times New Roman"/>
            </a:endParaRPr>
          </a:p>
        </p:txBody>
      </p:sp>
      <p:pic>
        <p:nvPicPr>
          <p:cNvPr id="3074" name="Picture 2" descr="2018_02_26_17_18_51"/>
          <p:cNvPicPr>
            <a:picLocks noChangeAspect="1" noChangeArrowheads="1"/>
          </p:cNvPicPr>
          <p:nvPr/>
        </p:nvPicPr>
        <p:blipFill>
          <a:blip r:embed="rId3">
            <a:extLst>
              <a:ext uri="{28A0092B-C50C-407E-A947-70E740481C1C}">
                <a14:useLocalDpi xmlns:a14="http://schemas.microsoft.com/office/drawing/2010/main" val="0"/>
              </a:ext>
            </a:extLst>
          </a:blip>
          <a:srcRect l="61392" t="56558" r="11737" b="35655"/>
          <a:stretch>
            <a:fillRect/>
          </a:stretch>
        </p:blipFill>
        <p:spPr bwMode="auto">
          <a:xfrm>
            <a:off x="3529398" y="2046935"/>
            <a:ext cx="5493223" cy="893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3046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Diamond Grid 16x9">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15_4109default" id="{E728D685-11FC-4812-BA85-57AC6F9C9F40}" vid="{BC4E008B-95FF-4815-904E-143A8EDFC1D4}"/>
    </a:ext>
  </a:extLst>
</a:theme>
</file>

<file path=ppt/theme/theme2.xml><?xml version="1.0" encoding="utf-8"?>
<a:theme xmlns:a="http://schemas.openxmlformats.org/drawingml/2006/main" name="Office Them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7087C0F-7449-45C4-B248-63D02665BF1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1351</Words>
  <Application>Microsoft Office PowerPoint</Application>
  <PresentationFormat>Panorámica</PresentationFormat>
  <Paragraphs>97</Paragraphs>
  <Slides>12</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12</vt:i4>
      </vt:variant>
    </vt:vector>
  </HeadingPairs>
  <TitlesOfParts>
    <vt:vector size="16" baseType="lpstr">
      <vt:lpstr>Arial</vt:lpstr>
      <vt:lpstr>Times New Roman</vt:lpstr>
      <vt:lpstr>Wingdings</vt:lpstr>
      <vt:lpstr>Diamond Grid 16x9</vt:lpstr>
      <vt:lpstr>EVA Economic value Added (Valor Ecónomico Agregado)</vt:lpstr>
      <vt:lpstr>AGENDA</vt:lpstr>
      <vt:lpstr>Antecedentes</vt:lpstr>
      <vt:lpstr>ANTECEDENTES</vt:lpstr>
      <vt:lpstr>EVA</vt:lpstr>
      <vt:lpstr>CAPM</vt:lpstr>
      <vt:lpstr>ROIC</vt:lpstr>
      <vt:lpstr>Valuación de la firma con el método del Free Cash Flow</vt:lpstr>
      <vt:lpstr>Valuación de la firma con el método del EVA</vt:lpstr>
      <vt:lpstr>Valor firma EVA y FCF</vt:lpstr>
      <vt:lpstr>Estrategias fundamentales de EVA</vt:lpstr>
      <vt:lpstr>Bibliografia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2018-02-26T23:58:14Z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TC030310159991</vt:lpwstr>
  </property>
</Properties>
</file>