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09" r:id="rId1"/>
  </p:sldMasterIdLst>
  <p:notesMasterIdLst>
    <p:notesMasterId r:id="rId9"/>
  </p:notesMasterIdLst>
  <p:sldIdLst>
    <p:sldId id="340" r:id="rId2"/>
    <p:sldId id="366" r:id="rId3"/>
    <p:sldId id="267" r:id="rId4"/>
    <p:sldId id="368" r:id="rId5"/>
    <p:sldId id="365" r:id="rId6"/>
    <p:sldId id="367" r:id="rId7"/>
    <p:sldId id="364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5A505450-6A84-481B-AD82-524B2BDED453}" type="datetimeFigureOut">
              <a:rPr lang="en-US"/>
              <a:pPr>
                <a:defRPr/>
              </a:pPr>
              <a:t>9/4/2018</a:t>
            </a:fld>
            <a:endParaRPr lang="en-U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US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1D256D-A234-40B5-B809-F6AD66037BC9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7457455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DBA9E7F-4C59-4C6B-A9AF-277E64443E15}" type="slidenum">
              <a:rPr lang="en-US" altLang="es-MX" smtClean="0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</a:t>
            </a:fld>
            <a:endParaRPr lang="en-US" altLang="es-MX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358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D256D-A234-40B5-B809-F6AD66037BC9}" type="slidenum">
              <a:rPr lang="en-US" altLang="es-MX" smtClean="0"/>
              <a:pPr/>
              <a:t>5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562742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D256D-A234-40B5-B809-F6AD66037BC9}" type="slidenum">
              <a:rPr lang="en-US" altLang="es-MX" smtClean="0"/>
              <a:pPr/>
              <a:t>7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659454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Rectángulo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10 Rectángulo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EE3B8-EFCA-49BA-8091-71CEF541DE9D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31D9F-AC61-449D-8254-5961B56DC02F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863177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5FC8-9256-427D-90ED-E56F4EFA8DBC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84AE3-6919-43DF-8635-A42386497BE0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282513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Rectángulo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10 Rectángulo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D214E-5597-44EE-A0B6-913412359CC1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B2B8B-8F7A-4B84-AF49-7FC64195D8DC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371262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5CFC6-12AB-4DED-8CB4-BD20CF2AD951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FF1FD-BEA3-46ED-9FF1-0BCB4D469367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171002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Rectángulo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10 Rectángulo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FEF1A-B5F2-42A3-B79E-A5DB95EEAC23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238FE-F6D4-40A6-872B-3D18FE967EC5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37276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C3728-722E-48E3-A40D-010BA117E63D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CC6A3-EE6A-45F7-AF51-E84312DFA3A0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28281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76916-758D-40D1-8FA9-7908E7E08A47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E1C3C-A87F-4BF4-95B9-442D7360C382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244210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162F6-D6D3-4AE8-B435-9EFA1A8902A3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2BCB8-30F5-48C5-A84B-376BA9D5628F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44676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E3CA0-C125-4213-9BA8-562CD6C9E57B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CEDCE-9D85-4490-8E6D-82C981E508B1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240109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Rectángulo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10 Rectángulo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5C45C-9002-453B-9DEE-BE14C0DBFA3F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70591-15CC-4BB4-9BD1-CE0DA19018EA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350018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Rectángulo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10 Rectángulo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C78C-1482-410F-BD7E-3C8E9B7A2743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EC18B-A49F-4816-BB48-793836797C33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63571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n-US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FB0A3E3-20A5-4050-8D21-773B03C35933}" type="datetimeFigureOut">
              <a:rPr lang="en-US">
                <a:solidFill>
                  <a:prstClr val="white">
                    <a:tint val="95000"/>
                  </a:prstClr>
                </a:solidFill>
              </a:rPr>
              <a:pPr>
                <a:defRPr/>
              </a:pPr>
              <a:t>9/4/2018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2C3974BF-E6B6-4788-AD94-CEFC5D0C755C}" type="slidenum">
              <a:rPr lang="en-US" altLang="es-MX">
                <a:cs typeface="Arial" panose="020B0604020202020204" pitchFamily="34" charset="0"/>
              </a:rPr>
              <a:pPr>
                <a:defRPr/>
              </a:pPr>
              <a:t>‹Nº›</a:t>
            </a:fld>
            <a:endParaRPr lang="en-US" altLang="es-MX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9046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panose="020B0604020202020204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panose="020B0604020202020204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anose="05040102010807070707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s.wikipedia.org/wiki/Craig_T._Nelson" TargetMode="External"/><Relationship Id="rId3" Type="http://schemas.openxmlformats.org/officeDocument/2006/relationships/hyperlink" Target="https://es.wikipedia.org/wiki/Matthew_McConaughey" TargetMode="External"/><Relationship Id="rId7" Type="http://schemas.openxmlformats.org/officeDocument/2006/relationships/hyperlink" Target="https://es.wikipedia.org/wiki/Toby_Kebbell" TargetMode="External"/><Relationship Id="rId12" Type="http://schemas.openxmlformats.org/officeDocument/2006/relationships/hyperlink" Target="https://es.wikipedia.org/wiki/Indonesia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.wikipedia.org/wiki/Corey_Stoll" TargetMode="External"/><Relationship Id="rId11" Type="http://schemas.openxmlformats.org/officeDocument/2006/relationships/hyperlink" Target="https://es.wikipedia.org/wiki/Bre-X" TargetMode="External"/><Relationship Id="rId5" Type="http://schemas.openxmlformats.org/officeDocument/2006/relationships/hyperlink" Target="https://es.wikipedia.org/wiki/Bryce_Dallas_Howard" TargetMode="External"/><Relationship Id="rId10" Type="http://schemas.openxmlformats.org/officeDocument/2006/relationships/hyperlink" Target="https://es.wikipedia.org/wiki/Bruce_Greenwood" TargetMode="External"/><Relationship Id="rId4" Type="http://schemas.openxmlformats.org/officeDocument/2006/relationships/hyperlink" Target="https://es.wikipedia.org/wiki/%C3%89dgar_Ram%C3%ADrez" TargetMode="External"/><Relationship Id="rId9" Type="http://schemas.openxmlformats.org/officeDocument/2006/relationships/hyperlink" Target="https://es.wikipedia.org/wiki/Stacy_Keach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3 Subtítulo"/>
          <p:cNvSpPr>
            <a:spLocks noGrp="1"/>
          </p:cNvSpPr>
          <p:nvPr>
            <p:ph type="subTitle" idx="1"/>
          </p:nvPr>
        </p:nvSpPr>
        <p:spPr>
          <a:xfrm>
            <a:off x="928688" y="5214938"/>
            <a:ext cx="8077200" cy="1500187"/>
          </a:xfrm>
        </p:spPr>
        <p:txBody>
          <a:bodyPr/>
          <a:lstStyle/>
          <a:p>
            <a:pPr algn="r" eaLnBrk="1" hangingPunct="1"/>
            <a:r>
              <a:rPr lang="en-US" altLang="es-MX" dirty="0" smtClean="0">
                <a:solidFill>
                  <a:srgbClr val="FFFF00"/>
                </a:solidFill>
              </a:rPr>
              <a:t>ING. JESUS BENJAMIN BLANCO PÉREZ</a:t>
            </a:r>
          </a:p>
          <a:p>
            <a:pPr algn="r" eaLnBrk="1" hangingPunct="1"/>
            <a:endParaRPr lang="en-US" altLang="es-MX" dirty="0" smtClean="0"/>
          </a:p>
          <a:p>
            <a:pPr algn="r" eaLnBrk="1" hangingPunct="1"/>
            <a:r>
              <a:rPr lang="en-US" altLang="es-MX" dirty="0" err="1">
                <a:solidFill>
                  <a:srgbClr val="FFFF00"/>
                </a:solidFill>
              </a:rPr>
              <a:t>vlanko</a:t>
            </a:r>
            <a:r>
              <a:rPr lang="en-US" altLang="es-MX" dirty="0">
                <a:solidFill>
                  <a:srgbClr val="FFFF00"/>
                </a:solidFill>
              </a:rPr>
              <a:t> </a:t>
            </a:r>
            <a:r>
              <a:rPr lang="en-US" altLang="es-MX" dirty="0" smtClean="0">
                <a:solidFill>
                  <a:srgbClr val="FFFF00"/>
                </a:solidFill>
              </a:rPr>
              <a:t>1809</a:t>
            </a:r>
            <a:endParaRPr lang="en-US" altLang="es-MX" dirty="0">
              <a:solidFill>
                <a:srgbClr val="FFFF00"/>
              </a:solidFill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79512" y="188640"/>
            <a:ext cx="8826376" cy="4608512"/>
          </a:xfrm>
          <a:prstGeom prst="rect">
            <a:avLst/>
          </a:prstGeom>
        </p:spPr>
        <p:txBody>
          <a:bodyPr tIns="0" rIns="45720" bIns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FF00"/>
                </a:solidFill>
                <a:latin typeface="Corbel"/>
                <a:cs typeface="Arial" panose="020B0604020202020204" pitchFamily="34" charset="0"/>
              </a:rPr>
              <a:t>LA IMPORTANCIA DE IDENTIFICAR EL PROBLEMA</a:t>
            </a:r>
            <a:endParaRPr lang="en-US" sz="4000" b="1" dirty="0">
              <a:solidFill>
                <a:srgbClr val="FFFF00"/>
              </a:solidFill>
              <a:latin typeface="Corbe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5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GOLD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613362"/>
            <a:ext cx="8928992" cy="371555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7504" y="5520134"/>
            <a:ext cx="4320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>
                <a:latin typeface="Arial" panose="020B0604020202020204" pitchFamily="34" charset="0"/>
              </a:rPr>
              <a:t>Las estrellas de la película son </a:t>
            </a:r>
            <a:r>
              <a:rPr lang="es-MX" sz="1600" dirty="0">
                <a:latin typeface="Arial" panose="020B0604020202020204" pitchFamily="34" charset="0"/>
                <a:hlinkClick r:id="rId3" tooltip="Matthew McConaughey"/>
              </a:rPr>
              <a:t>Matthew </a:t>
            </a:r>
            <a:r>
              <a:rPr lang="es-MX" sz="1600" dirty="0" err="1">
                <a:latin typeface="Arial" panose="020B0604020202020204" pitchFamily="34" charset="0"/>
                <a:hlinkClick r:id="rId3" tooltip="Matthew McConaughey"/>
              </a:rPr>
              <a:t>McConaughey</a:t>
            </a:r>
            <a:r>
              <a:rPr lang="es-MX" sz="1600" dirty="0">
                <a:latin typeface="Arial" panose="020B0604020202020204" pitchFamily="34" charset="0"/>
              </a:rPr>
              <a:t>, </a:t>
            </a:r>
            <a:r>
              <a:rPr lang="es-MX" sz="1600" dirty="0">
                <a:latin typeface="Arial" panose="020B0604020202020204" pitchFamily="34" charset="0"/>
                <a:hlinkClick r:id="rId4" tooltip="Édgar Ramírez"/>
              </a:rPr>
              <a:t>Édgar Ramírez</a:t>
            </a:r>
            <a:r>
              <a:rPr lang="es-MX" sz="1600" dirty="0">
                <a:latin typeface="Arial" panose="020B0604020202020204" pitchFamily="34" charset="0"/>
              </a:rPr>
              <a:t>, </a:t>
            </a:r>
            <a:r>
              <a:rPr lang="es-MX" sz="1600" dirty="0">
                <a:latin typeface="Arial" panose="020B0604020202020204" pitchFamily="34" charset="0"/>
                <a:hlinkClick r:id="rId5" tooltip="Bryce Dallas Howard"/>
              </a:rPr>
              <a:t>Bryce Dallas Howard</a:t>
            </a:r>
            <a:r>
              <a:rPr lang="es-MX" sz="1600" dirty="0">
                <a:latin typeface="Arial" panose="020B0604020202020204" pitchFamily="34" charset="0"/>
              </a:rPr>
              <a:t>, </a:t>
            </a:r>
            <a:r>
              <a:rPr lang="es-MX" sz="1600" dirty="0" err="1">
                <a:latin typeface="Arial" panose="020B0604020202020204" pitchFamily="34" charset="0"/>
                <a:hlinkClick r:id="rId6" tooltip="Corey Stoll"/>
              </a:rPr>
              <a:t>Corey</a:t>
            </a:r>
            <a:r>
              <a:rPr lang="es-MX" sz="1600" dirty="0">
                <a:latin typeface="Arial" panose="020B0604020202020204" pitchFamily="34" charset="0"/>
                <a:hlinkClick r:id="rId6" tooltip="Corey Stoll"/>
              </a:rPr>
              <a:t> </a:t>
            </a:r>
            <a:r>
              <a:rPr lang="es-MX" sz="1600" dirty="0" err="1">
                <a:latin typeface="Arial" panose="020B0604020202020204" pitchFamily="34" charset="0"/>
                <a:hlinkClick r:id="rId6" tooltip="Corey Stoll"/>
              </a:rPr>
              <a:t>Stoll</a:t>
            </a:r>
            <a:r>
              <a:rPr lang="es-MX" sz="1600" dirty="0">
                <a:latin typeface="Arial" panose="020B0604020202020204" pitchFamily="34" charset="0"/>
              </a:rPr>
              <a:t>, </a:t>
            </a:r>
            <a:r>
              <a:rPr lang="es-MX" sz="1600" dirty="0" err="1">
                <a:latin typeface="Arial" panose="020B0604020202020204" pitchFamily="34" charset="0"/>
                <a:hlinkClick r:id="rId7" tooltip="Toby Kebbell"/>
              </a:rPr>
              <a:t>Toby</a:t>
            </a:r>
            <a:r>
              <a:rPr lang="es-MX" sz="1600" dirty="0">
                <a:latin typeface="Arial" panose="020B0604020202020204" pitchFamily="34" charset="0"/>
                <a:hlinkClick r:id="rId7" tooltip="Toby Kebbell"/>
              </a:rPr>
              <a:t> </a:t>
            </a:r>
            <a:r>
              <a:rPr lang="es-MX" sz="1600" dirty="0" err="1">
                <a:latin typeface="Arial" panose="020B0604020202020204" pitchFamily="34" charset="0"/>
                <a:hlinkClick r:id="rId7" tooltip="Toby Kebbell"/>
              </a:rPr>
              <a:t>Kebbell</a:t>
            </a:r>
            <a:r>
              <a:rPr lang="es-MX" sz="1600" dirty="0">
                <a:latin typeface="Arial" panose="020B0604020202020204" pitchFamily="34" charset="0"/>
              </a:rPr>
              <a:t>, </a:t>
            </a:r>
            <a:r>
              <a:rPr lang="es-MX" sz="1600" dirty="0">
                <a:latin typeface="Arial" panose="020B0604020202020204" pitchFamily="34" charset="0"/>
                <a:hlinkClick r:id="rId8" tooltip="Craig T. Nelson"/>
              </a:rPr>
              <a:t>Craig T. Nelson</a:t>
            </a:r>
            <a:r>
              <a:rPr lang="es-MX" sz="1600" dirty="0">
                <a:latin typeface="Arial" panose="020B0604020202020204" pitchFamily="34" charset="0"/>
              </a:rPr>
              <a:t>, </a:t>
            </a:r>
            <a:r>
              <a:rPr lang="es-MX" sz="1600" dirty="0" err="1">
                <a:latin typeface="Arial" panose="020B0604020202020204" pitchFamily="34" charset="0"/>
                <a:hlinkClick r:id="rId9" tooltip="Stacy Keach"/>
              </a:rPr>
              <a:t>Stacy</a:t>
            </a:r>
            <a:r>
              <a:rPr lang="es-MX" sz="1600" dirty="0">
                <a:latin typeface="Arial" panose="020B0604020202020204" pitchFamily="34" charset="0"/>
                <a:hlinkClick r:id="rId9" tooltip="Stacy Keach"/>
              </a:rPr>
              <a:t> </a:t>
            </a:r>
            <a:r>
              <a:rPr lang="es-MX" sz="1600" dirty="0" err="1">
                <a:latin typeface="Arial" panose="020B0604020202020204" pitchFamily="34" charset="0"/>
                <a:hlinkClick r:id="rId9" tooltip="Stacy Keach"/>
              </a:rPr>
              <a:t>Keach</a:t>
            </a:r>
            <a:r>
              <a:rPr lang="es-MX" sz="1600" dirty="0">
                <a:latin typeface="Arial" panose="020B0604020202020204" pitchFamily="34" charset="0"/>
              </a:rPr>
              <a:t> y </a:t>
            </a:r>
            <a:r>
              <a:rPr lang="es-MX" sz="1600" dirty="0">
                <a:latin typeface="Arial" panose="020B0604020202020204" pitchFamily="34" charset="0"/>
                <a:hlinkClick r:id="rId10" tooltip="Bruce Greenwood"/>
              </a:rPr>
              <a:t>Bruce </a:t>
            </a:r>
            <a:r>
              <a:rPr lang="es-MX" sz="1600" dirty="0" err="1">
                <a:latin typeface="Arial" panose="020B0604020202020204" pitchFamily="34" charset="0"/>
                <a:hlinkClick r:id="rId10" tooltip="Bruce Greenwood"/>
              </a:rPr>
              <a:t>Greenwood</a:t>
            </a:r>
            <a:r>
              <a:rPr lang="es-MX" sz="1600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es-MX" sz="1600" dirty="0"/>
          </a:p>
        </p:txBody>
      </p:sp>
      <p:sp>
        <p:nvSpPr>
          <p:cNvPr id="6" name="Rectángulo 5"/>
          <p:cNvSpPr/>
          <p:nvPr/>
        </p:nvSpPr>
        <p:spPr>
          <a:xfrm>
            <a:off x="4427984" y="5417929"/>
            <a:ext cx="45365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>
                <a:latin typeface="Arial" panose="020B0604020202020204" pitchFamily="34" charset="0"/>
              </a:rPr>
              <a:t>Está basada en la historia real del escándalo minero de </a:t>
            </a:r>
            <a:r>
              <a:rPr lang="es-MX" sz="1600" dirty="0" err="1">
                <a:latin typeface="Arial" panose="020B0604020202020204" pitchFamily="34" charset="0"/>
                <a:hlinkClick r:id="rId11" tooltip="Bre-X"/>
              </a:rPr>
              <a:t>Bre</a:t>
            </a:r>
            <a:r>
              <a:rPr lang="es-MX" sz="1600" dirty="0">
                <a:latin typeface="Arial" panose="020B0604020202020204" pitchFamily="34" charset="0"/>
                <a:hlinkClick r:id="rId11" tooltip="Bre-X"/>
              </a:rPr>
              <a:t>-X</a:t>
            </a:r>
            <a:r>
              <a:rPr lang="es-MX" sz="1600" dirty="0">
                <a:latin typeface="Arial" panose="020B0604020202020204" pitchFamily="34" charset="0"/>
              </a:rPr>
              <a:t> de 1993, cuando un depósito masivo de oro fue descubierto en las junglas de </a:t>
            </a:r>
            <a:r>
              <a:rPr lang="es-MX" sz="1600" dirty="0">
                <a:latin typeface="Arial" panose="020B0604020202020204" pitchFamily="34" charset="0"/>
                <a:hlinkClick r:id="rId12" tooltip="Indonesia"/>
              </a:rPr>
              <a:t>Indonesia</a:t>
            </a:r>
            <a:r>
              <a:rPr lang="es-MX" sz="1600" dirty="0">
                <a:latin typeface="Arial" panose="020B0604020202020204" pitchFamily="34" charset="0"/>
              </a:rPr>
              <a:t> y años después se supo que las muestras habían sido falsificadas.</a:t>
            </a:r>
            <a:endParaRPr lang="es-MX" sz="1600" dirty="0"/>
          </a:p>
        </p:txBody>
      </p:sp>
      <p:sp>
        <p:nvSpPr>
          <p:cNvPr id="3" name="Rectángulo 2"/>
          <p:cNvSpPr/>
          <p:nvPr/>
        </p:nvSpPr>
        <p:spPr>
          <a:xfrm>
            <a:off x="7668344" y="6516052"/>
            <a:ext cx="1420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/>
            <a:r>
              <a:rPr lang="en-US" altLang="es-MX" dirty="0" err="1">
                <a:solidFill>
                  <a:srgbClr val="FFFF00"/>
                </a:solidFill>
              </a:rPr>
              <a:t>vlanko</a:t>
            </a:r>
            <a:r>
              <a:rPr lang="en-US" altLang="es-MX" dirty="0">
                <a:solidFill>
                  <a:srgbClr val="FFFF00"/>
                </a:solidFill>
              </a:rPr>
              <a:t> 1809</a:t>
            </a:r>
          </a:p>
        </p:txBody>
      </p:sp>
    </p:spTree>
    <p:extLst>
      <p:ext uri="{BB962C8B-B14F-4D97-AF65-F5344CB8AC3E}">
        <p14:creationId xmlns:p14="http://schemas.microsoft.com/office/powerpoint/2010/main" val="291356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0628"/>
            <a:ext cx="8928992" cy="6696744"/>
          </a:xfrm>
          <a:prstGeom prst="rect">
            <a:avLst/>
          </a:prstGeom>
        </p:spPr>
      </p:pic>
      <p:sp>
        <p:nvSpPr>
          <p:cNvPr id="2" name="Elipse 1"/>
          <p:cNvSpPr/>
          <p:nvPr/>
        </p:nvSpPr>
        <p:spPr>
          <a:xfrm>
            <a:off x="2411760" y="836712"/>
            <a:ext cx="4176464" cy="720080"/>
          </a:xfrm>
          <a:prstGeom prst="ellipse">
            <a:avLst/>
          </a:prstGeom>
          <a:noFill/>
          <a:ln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Elipse 2"/>
          <p:cNvSpPr/>
          <p:nvPr/>
        </p:nvSpPr>
        <p:spPr>
          <a:xfrm>
            <a:off x="3995936" y="2636912"/>
            <a:ext cx="1152128" cy="1080120"/>
          </a:xfrm>
          <a:prstGeom prst="ellipse">
            <a:avLst/>
          </a:prstGeom>
          <a:noFill/>
          <a:ln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Elipse 5"/>
          <p:cNvSpPr/>
          <p:nvPr/>
        </p:nvSpPr>
        <p:spPr>
          <a:xfrm>
            <a:off x="2483768" y="1988840"/>
            <a:ext cx="4176464" cy="720080"/>
          </a:xfrm>
          <a:prstGeom prst="ellipse">
            <a:avLst/>
          </a:prstGeom>
          <a:noFill/>
          <a:ln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lipse 6"/>
          <p:cNvSpPr/>
          <p:nvPr/>
        </p:nvSpPr>
        <p:spPr>
          <a:xfrm>
            <a:off x="2123728" y="2672916"/>
            <a:ext cx="1152128" cy="1080120"/>
          </a:xfrm>
          <a:prstGeom prst="ellipse">
            <a:avLst/>
          </a:prstGeom>
          <a:noFill/>
          <a:ln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7616364" y="6372036"/>
            <a:ext cx="1420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/>
            <a:r>
              <a:rPr lang="en-US" altLang="es-MX" dirty="0" err="1">
                <a:solidFill>
                  <a:srgbClr val="FFFF00"/>
                </a:solidFill>
              </a:rPr>
              <a:t>vlanko</a:t>
            </a:r>
            <a:r>
              <a:rPr lang="en-US" altLang="es-MX" dirty="0">
                <a:solidFill>
                  <a:srgbClr val="FFFF00"/>
                </a:solidFill>
              </a:rPr>
              <a:t> 1809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AMPLITUD DEL AVALUO</a:t>
            </a:r>
            <a:endParaRPr lang="es-MX" dirty="0"/>
          </a:p>
        </p:txBody>
      </p:sp>
      <p:sp>
        <p:nvSpPr>
          <p:cNvPr id="4" name="43 Rectángulo"/>
          <p:cNvSpPr/>
          <p:nvPr/>
        </p:nvSpPr>
        <p:spPr>
          <a:xfrm>
            <a:off x="2555776" y="2636912"/>
            <a:ext cx="1836836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TANGIBLE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43 Rectángulo"/>
          <p:cNvSpPr/>
          <p:nvPr/>
        </p:nvSpPr>
        <p:spPr>
          <a:xfrm>
            <a:off x="7020272" y="2645021"/>
            <a:ext cx="1836836" cy="351931"/>
          </a:xfrm>
          <a:prstGeom prst="rect">
            <a:avLst/>
          </a:prstGeom>
          <a:solidFill>
            <a:srgbClr val="CC33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INTANGIBLE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43 Rectángulo"/>
          <p:cNvSpPr/>
          <p:nvPr/>
        </p:nvSpPr>
        <p:spPr>
          <a:xfrm>
            <a:off x="4860032" y="1820308"/>
            <a:ext cx="1836836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ACTIVO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43 Rectángulo"/>
          <p:cNvSpPr/>
          <p:nvPr/>
        </p:nvSpPr>
        <p:spPr>
          <a:xfrm>
            <a:off x="251520" y="3501008"/>
            <a:ext cx="1440160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mtClean="0">
                <a:solidFill>
                  <a:srgbClr val="0000FF"/>
                </a:solidFill>
              </a:rPr>
              <a:t>PERSONAL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43 Rectángulo"/>
          <p:cNvSpPr/>
          <p:nvPr/>
        </p:nvSpPr>
        <p:spPr>
          <a:xfrm>
            <a:off x="3563888" y="3501008"/>
            <a:ext cx="1433913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INMUEBLE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43 Rectángulo"/>
          <p:cNvSpPr/>
          <p:nvPr/>
        </p:nvSpPr>
        <p:spPr>
          <a:xfrm>
            <a:off x="5220072" y="3501007"/>
            <a:ext cx="1440160" cy="351931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200" dirty="0" smtClean="0">
                <a:solidFill>
                  <a:srgbClr val="0000FF"/>
                </a:solidFill>
              </a:rPr>
              <a:t>INDUSTRIAL (U.E.)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0" name="43 Rectángulo"/>
          <p:cNvSpPr/>
          <p:nvPr/>
        </p:nvSpPr>
        <p:spPr>
          <a:xfrm>
            <a:off x="242812" y="4077072"/>
            <a:ext cx="1448868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M &amp; 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43 Rectángulo"/>
          <p:cNvSpPr/>
          <p:nvPr/>
        </p:nvSpPr>
        <p:spPr>
          <a:xfrm>
            <a:off x="257767" y="5135639"/>
            <a:ext cx="1433913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JOYAS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43 Rectángulo"/>
          <p:cNvSpPr/>
          <p:nvPr/>
        </p:nvSpPr>
        <p:spPr>
          <a:xfrm>
            <a:off x="242812" y="5669357"/>
            <a:ext cx="1448868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OBRAS DE ARTE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3" name="43 Rectángulo"/>
          <p:cNvSpPr/>
          <p:nvPr/>
        </p:nvSpPr>
        <p:spPr>
          <a:xfrm>
            <a:off x="242812" y="4606355"/>
            <a:ext cx="1448868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MOBILIARIO  Y ENSERES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4" name="43 Rectángulo"/>
          <p:cNvSpPr/>
          <p:nvPr/>
        </p:nvSpPr>
        <p:spPr>
          <a:xfrm>
            <a:off x="1907704" y="3501008"/>
            <a:ext cx="1433913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200" dirty="0" smtClean="0">
                <a:solidFill>
                  <a:srgbClr val="0000FF"/>
                </a:solidFill>
              </a:rPr>
              <a:t>AGROPECUARIO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5" name="43 Rectángulo"/>
          <p:cNvSpPr/>
          <p:nvPr/>
        </p:nvSpPr>
        <p:spPr>
          <a:xfrm>
            <a:off x="1914992" y="4077071"/>
            <a:ext cx="1448868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AGRICOLA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6" name="43 Rectángulo"/>
          <p:cNvSpPr/>
          <p:nvPr/>
        </p:nvSpPr>
        <p:spPr>
          <a:xfrm>
            <a:off x="1926689" y="4621910"/>
            <a:ext cx="1448868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GANADERO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7" name="43 Rectángulo"/>
          <p:cNvSpPr/>
          <p:nvPr/>
        </p:nvSpPr>
        <p:spPr>
          <a:xfrm>
            <a:off x="1928257" y="5134075"/>
            <a:ext cx="1448868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FORESTAL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8" name="43 Rectángulo"/>
          <p:cNvSpPr/>
          <p:nvPr/>
        </p:nvSpPr>
        <p:spPr>
          <a:xfrm>
            <a:off x="3563888" y="4077070"/>
            <a:ext cx="1448868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HABITACIONAL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9" name="43 Rectángulo"/>
          <p:cNvSpPr/>
          <p:nvPr/>
        </p:nvSpPr>
        <p:spPr>
          <a:xfrm>
            <a:off x="3556410" y="4621909"/>
            <a:ext cx="1448868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COMERCIAL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0" name="43 Rectángulo"/>
          <p:cNvSpPr/>
          <p:nvPr/>
        </p:nvSpPr>
        <p:spPr>
          <a:xfrm>
            <a:off x="3556410" y="5134074"/>
            <a:ext cx="1448868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INDUSTRIAL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1" name="43 Rectángulo"/>
          <p:cNvSpPr/>
          <p:nvPr/>
        </p:nvSpPr>
        <p:spPr>
          <a:xfrm>
            <a:off x="3539587" y="5646239"/>
            <a:ext cx="1448868" cy="59107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ESPECIAL </a:t>
            </a:r>
            <a:r>
              <a:rPr lang="en-US" sz="1000" dirty="0" smtClean="0">
                <a:solidFill>
                  <a:srgbClr val="0000FF"/>
                </a:solidFill>
              </a:rPr>
              <a:t>(</a:t>
            </a:r>
            <a:r>
              <a:rPr lang="en-US" sz="1000" dirty="0" err="1" smtClean="0">
                <a:solidFill>
                  <a:srgbClr val="0000FF"/>
                </a:solidFill>
              </a:rPr>
              <a:t>Catalogado</a:t>
            </a:r>
            <a:r>
              <a:rPr lang="en-US" sz="1000" dirty="0" smtClean="0">
                <a:solidFill>
                  <a:srgbClr val="0000FF"/>
                </a:solidFill>
              </a:rPr>
              <a:t>, </a:t>
            </a:r>
            <a:r>
              <a:rPr lang="en-US" sz="1000" dirty="0" err="1" smtClean="0">
                <a:solidFill>
                  <a:srgbClr val="0000FF"/>
                </a:solidFill>
              </a:rPr>
              <a:t>Deportivo</a:t>
            </a:r>
            <a:r>
              <a:rPr lang="en-US" sz="1000" dirty="0" smtClean="0">
                <a:solidFill>
                  <a:srgbClr val="0000FF"/>
                </a:solidFill>
              </a:rPr>
              <a:t>, Hotel, Hospital, </a:t>
            </a:r>
            <a:r>
              <a:rPr lang="en-US" sz="1000" dirty="0" err="1" smtClean="0">
                <a:solidFill>
                  <a:srgbClr val="0000FF"/>
                </a:solidFill>
              </a:rPr>
              <a:t>Atípico</a:t>
            </a:r>
            <a:r>
              <a:rPr lang="en-US" sz="1000" dirty="0" smtClean="0">
                <a:solidFill>
                  <a:srgbClr val="0000FF"/>
                </a:solidFill>
              </a:rPr>
              <a:t>)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22" name="43 Rectángulo"/>
          <p:cNvSpPr/>
          <p:nvPr/>
        </p:nvSpPr>
        <p:spPr>
          <a:xfrm>
            <a:off x="1908500" y="5669356"/>
            <a:ext cx="1448868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MAESTRO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3" name="43 Rectángulo"/>
          <p:cNvSpPr/>
          <p:nvPr/>
        </p:nvSpPr>
        <p:spPr>
          <a:xfrm>
            <a:off x="5220072" y="4067483"/>
            <a:ext cx="1440160" cy="351931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SUELO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4" name="43 Rectángulo"/>
          <p:cNvSpPr/>
          <p:nvPr/>
        </p:nvSpPr>
        <p:spPr>
          <a:xfrm>
            <a:off x="5212919" y="4621908"/>
            <a:ext cx="1440160" cy="351931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100" dirty="0" smtClean="0">
                <a:solidFill>
                  <a:srgbClr val="0000FF"/>
                </a:solidFill>
              </a:rPr>
              <a:t>CONSTRUCCIONES</a:t>
            </a:r>
            <a:endParaRPr lang="en-US" sz="1100" dirty="0">
              <a:solidFill>
                <a:srgbClr val="0000FF"/>
              </a:solidFill>
            </a:endParaRPr>
          </a:p>
        </p:txBody>
      </p:sp>
      <p:sp>
        <p:nvSpPr>
          <p:cNvPr id="25" name="43 Rectángulo"/>
          <p:cNvSpPr/>
          <p:nvPr/>
        </p:nvSpPr>
        <p:spPr>
          <a:xfrm>
            <a:off x="5220072" y="5134073"/>
            <a:ext cx="1440160" cy="351931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100" dirty="0" smtClean="0">
                <a:solidFill>
                  <a:srgbClr val="0000FF"/>
                </a:solidFill>
              </a:rPr>
              <a:t>INFRAESTRUCTURA</a:t>
            </a:r>
            <a:endParaRPr lang="en-US" sz="1100" dirty="0">
              <a:solidFill>
                <a:srgbClr val="0000FF"/>
              </a:solidFill>
            </a:endParaRPr>
          </a:p>
        </p:txBody>
      </p:sp>
      <p:sp>
        <p:nvSpPr>
          <p:cNvPr id="26" name="43 Rectángulo"/>
          <p:cNvSpPr/>
          <p:nvPr/>
        </p:nvSpPr>
        <p:spPr>
          <a:xfrm>
            <a:off x="5220072" y="5646238"/>
            <a:ext cx="1440160" cy="351931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M &amp; 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7" name="43 Rectángulo"/>
          <p:cNvSpPr/>
          <p:nvPr/>
        </p:nvSpPr>
        <p:spPr>
          <a:xfrm>
            <a:off x="5212919" y="6162709"/>
            <a:ext cx="1440160" cy="351931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CONCESIONES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8" name="43 Rectángulo"/>
          <p:cNvSpPr/>
          <p:nvPr/>
        </p:nvSpPr>
        <p:spPr>
          <a:xfrm>
            <a:off x="7218610" y="3501006"/>
            <a:ext cx="1440160" cy="351931"/>
          </a:xfrm>
          <a:prstGeom prst="rect">
            <a:avLst/>
          </a:prstGeom>
          <a:solidFill>
            <a:srgbClr val="CC33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CONCESION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688372" y="6453336"/>
            <a:ext cx="1420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/>
            <a:r>
              <a:rPr lang="en-US" altLang="es-MX" dirty="0" err="1">
                <a:solidFill>
                  <a:srgbClr val="FFFF00"/>
                </a:solidFill>
              </a:rPr>
              <a:t>vlanko</a:t>
            </a:r>
            <a:r>
              <a:rPr lang="en-US" altLang="es-MX" dirty="0">
                <a:solidFill>
                  <a:srgbClr val="FFFF00"/>
                </a:solidFill>
              </a:rPr>
              <a:t> 1809</a:t>
            </a:r>
          </a:p>
        </p:txBody>
      </p:sp>
    </p:spTree>
    <p:extLst>
      <p:ext uri="{BB962C8B-B14F-4D97-AF65-F5344CB8AC3E}">
        <p14:creationId xmlns:p14="http://schemas.microsoft.com/office/powerpoint/2010/main" val="49480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RECOMENDACIONES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5040560"/>
          </a:xfrm>
        </p:spPr>
        <p:txBody>
          <a:bodyPr/>
          <a:lstStyle/>
          <a:p>
            <a:r>
              <a:rPr lang="es-MX" sz="2400" dirty="0" smtClean="0"/>
              <a:t>IDENTIFICAR EL PROBLEMA </a:t>
            </a:r>
          </a:p>
          <a:p>
            <a:pPr marL="119062" indent="0">
              <a:buNone/>
            </a:pPr>
            <a:r>
              <a:rPr lang="es-MX" sz="2400" dirty="0" smtClean="0"/>
              <a:t>	-PROPIEDAD, </a:t>
            </a:r>
          </a:p>
          <a:p>
            <a:pPr marL="119062" indent="0">
              <a:buNone/>
            </a:pPr>
            <a:r>
              <a:rPr lang="es-MX" sz="2400" dirty="0" smtClean="0"/>
              <a:t>	-DERECHOS DE LA PROPIEDAD, </a:t>
            </a:r>
          </a:p>
          <a:p>
            <a:pPr marL="119062" indent="0">
              <a:buNone/>
            </a:pPr>
            <a:r>
              <a:rPr lang="es-MX" sz="2400" dirty="0" smtClean="0"/>
              <a:t>	-USO, </a:t>
            </a:r>
          </a:p>
          <a:p>
            <a:pPr marL="119062" indent="0">
              <a:buNone/>
            </a:pPr>
            <a:r>
              <a:rPr lang="es-MX" sz="2400" dirty="0" smtClean="0"/>
              <a:t>	-VALOR BUSCADO,</a:t>
            </a:r>
          </a:p>
          <a:p>
            <a:pPr marL="119062" indent="0">
              <a:buNone/>
            </a:pPr>
            <a:r>
              <a:rPr lang="es-MX" sz="2400" dirty="0" smtClean="0"/>
              <a:t>	-AMPLITUD DEL AVALUO, </a:t>
            </a:r>
          </a:p>
          <a:p>
            <a:pPr marL="119062" indent="0">
              <a:buNone/>
            </a:pPr>
            <a:r>
              <a:rPr lang="es-MX" sz="2400" dirty="0" smtClean="0"/>
              <a:t>	-LIMITANTES</a:t>
            </a:r>
          </a:p>
          <a:p>
            <a:pPr lvl="0">
              <a:buClr>
                <a:srgbClr val="727CA3"/>
              </a:buClr>
            </a:pPr>
            <a:r>
              <a:rPr lang="es-MX" sz="2400" dirty="0" smtClean="0">
                <a:solidFill>
                  <a:prstClr val="white"/>
                </a:solidFill>
              </a:rPr>
              <a:t>ANALISIS, SELECCIÓN Y RECOPILACION DE DATOS</a:t>
            </a:r>
          </a:p>
          <a:p>
            <a:pPr lvl="0">
              <a:buClr>
                <a:srgbClr val="727CA3"/>
              </a:buClr>
            </a:pPr>
            <a:r>
              <a:rPr lang="es-MX" sz="2400" dirty="0" smtClean="0">
                <a:solidFill>
                  <a:prstClr val="white"/>
                </a:solidFill>
              </a:rPr>
              <a:t>ANALISIS DEL MAYOR Y MEJOR USO</a:t>
            </a:r>
          </a:p>
          <a:p>
            <a:pPr lvl="0">
              <a:buClr>
                <a:srgbClr val="727CA3"/>
              </a:buClr>
            </a:pPr>
            <a:r>
              <a:rPr lang="es-MX" sz="2400" dirty="0" smtClean="0">
                <a:solidFill>
                  <a:prstClr val="white"/>
                </a:solidFill>
              </a:rPr>
              <a:t>ESTIMACION DEL VALOR DEL SUELO</a:t>
            </a:r>
          </a:p>
          <a:p>
            <a:pPr lvl="0">
              <a:buClr>
                <a:srgbClr val="727CA3"/>
              </a:buClr>
            </a:pPr>
            <a:r>
              <a:rPr lang="es-MX" sz="2400" dirty="0" smtClean="0">
                <a:solidFill>
                  <a:prstClr val="white"/>
                </a:solidFill>
              </a:rPr>
              <a:t>APLICACIÓN DE LOS TRES ENFOQUES</a:t>
            </a:r>
          </a:p>
          <a:p>
            <a:pPr lvl="0">
              <a:buClr>
                <a:srgbClr val="727CA3"/>
              </a:buClr>
            </a:pPr>
            <a:r>
              <a:rPr lang="es-MX" sz="2400" dirty="0" smtClean="0">
                <a:solidFill>
                  <a:prstClr val="white"/>
                </a:solidFill>
              </a:rPr>
              <a:t>RECONCILIACION FINAL DE LOS ENFOQUES DE VALOR</a:t>
            </a:r>
          </a:p>
          <a:p>
            <a:pPr lvl="0">
              <a:buClr>
                <a:srgbClr val="727CA3"/>
              </a:buClr>
            </a:pPr>
            <a:r>
              <a:rPr lang="es-MX" sz="2400" dirty="0" smtClean="0">
                <a:solidFill>
                  <a:prstClr val="white"/>
                </a:solidFill>
              </a:rPr>
              <a:t>INFORME SOBRE VALOR DEFINIDO</a:t>
            </a:r>
            <a:endParaRPr lang="es-MX" sz="2400" dirty="0">
              <a:solidFill>
                <a:prstClr val="white"/>
              </a:solidFill>
            </a:endParaRPr>
          </a:p>
          <a:p>
            <a:pPr marL="119062" indent="0">
              <a:buNone/>
            </a:pPr>
            <a:endParaRPr lang="es-MX" sz="2400" dirty="0"/>
          </a:p>
        </p:txBody>
      </p:sp>
      <p:sp>
        <p:nvSpPr>
          <p:cNvPr id="4" name="Elipse 3"/>
          <p:cNvSpPr/>
          <p:nvPr/>
        </p:nvSpPr>
        <p:spPr>
          <a:xfrm>
            <a:off x="107504" y="1268760"/>
            <a:ext cx="5544616" cy="3168352"/>
          </a:xfrm>
          <a:prstGeom prst="ellipse">
            <a:avLst/>
          </a:prstGeom>
          <a:noFill/>
          <a:ln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7647818" y="6456335"/>
            <a:ext cx="1420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/>
            <a:r>
              <a:rPr lang="en-US" altLang="es-MX" dirty="0" err="1">
                <a:solidFill>
                  <a:srgbClr val="FFFF00"/>
                </a:solidFill>
              </a:rPr>
              <a:t>vlanko</a:t>
            </a:r>
            <a:r>
              <a:rPr lang="en-US" altLang="es-MX" dirty="0">
                <a:solidFill>
                  <a:srgbClr val="FFFF00"/>
                </a:solidFill>
              </a:rPr>
              <a:t> 1809</a:t>
            </a:r>
          </a:p>
        </p:txBody>
      </p:sp>
    </p:spTree>
    <p:extLst>
      <p:ext uri="{BB962C8B-B14F-4D97-AF65-F5344CB8AC3E}">
        <p14:creationId xmlns:p14="http://schemas.microsoft.com/office/powerpoint/2010/main" val="195850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DEFINICIONES INDAABIN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07504" y="1556792"/>
            <a:ext cx="90364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UNIDAD ECONÓMICA Es un negocio con actividad económica realizada con el fin de obtener una ganancia, lucro o utilidad; se constituye por un conjunto de activos fijos (terrenos, construcciones, instalaciones, maquinaria, mobiliario y equipo), vinculados a activos intangibles e integrados conforme a un conjunto de tecnologías que le permiten producir bienes o prestar servicios en condiciones estándares de calidad y costo. A diferencia del negocio en marcha, la unidad económica puede tener o no utilidades; por lo tanto puede </a:t>
            </a:r>
            <a:r>
              <a:rPr lang="es-MX" sz="1400" dirty="0" err="1"/>
              <a:t>valuarse</a:t>
            </a:r>
            <a:r>
              <a:rPr lang="es-MX" sz="1400" dirty="0"/>
              <a:t> para operación continua o para liquidación.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7504" y="2963004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ACTIVO TANGIBLE Está constituido por aquellos activos con una presencia física, tales como terrenos, edificios</a:t>
            </a:r>
            <a:r>
              <a:rPr lang="es-MX" sz="1400" dirty="0" smtClean="0"/>
              <a:t>, maquinaria y equipo.</a:t>
            </a:r>
            <a:endParaRPr lang="es-MX" sz="1400" dirty="0"/>
          </a:p>
        </p:txBody>
      </p:sp>
      <p:sp>
        <p:nvSpPr>
          <p:cNvPr id="6" name="Rectángulo 5"/>
          <p:cNvSpPr/>
          <p:nvPr/>
        </p:nvSpPr>
        <p:spPr>
          <a:xfrm>
            <a:off x="74874" y="3569887"/>
            <a:ext cx="90168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ACTIVO INTANGIBLE Está constituido por aquellos bienes que no tienen existencia física como son: la posesión de conocimientos, experiencia aplicada, tecnología organizacional, exención de obligaciones fiscales, marca, </a:t>
            </a:r>
            <a:r>
              <a:rPr lang="es-MX" sz="1400" dirty="0" smtClean="0"/>
              <a:t>concesiones, franquicias, distintivo </a:t>
            </a:r>
            <a:r>
              <a:rPr lang="es-MX" sz="1400" dirty="0"/>
              <a:t>gráfico o elemento de fama pública, relaciones con clientes y destrezas profesionales, que posea en exclusiva una persona física o moral, y que le dan una ventaja competitiva y posicionamiento en el mercado.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91189" y="4829755"/>
            <a:ext cx="89616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DOMINIO PÙBLICO Es el conjunto de bienes y derechos de titularidad pública, no poseídos de forma privativa, destinados al uso público, como las plazas y caminos públicos, o cuya concesión corresponde a la Administración Pública, como las minas, las aguas terrestres y las aguas continentales.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96591" y="5805264"/>
            <a:ext cx="9001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CONCESIÓN Acto administrativo a través del cual, la Administración Pública Federal otorga a las personas físicas o morales, el derecho para explotar un bien propiedad del estado, un servicio público, una fuente de riqueza o cualquier otro bien o derecho privativo del estado, o para la ejecución de obras.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7671604" y="6449579"/>
            <a:ext cx="1420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/>
            <a:r>
              <a:rPr lang="en-US" altLang="es-MX" dirty="0" err="1">
                <a:solidFill>
                  <a:srgbClr val="FFFF00"/>
                </a:solidFill>
              </a:rPr>
              <a:t>vlanko</a:t>
            </a:r>
            <a:r>
              <a:rPr lang="en-US" altLang="es-MX" dirty="0">
                <a:solidFill>
                  <a:srgbClr val="FFFF00"/>
                </a:solidFill>
              </a:rPr>
              <a:t> 1809</a:t>
            </a:r>
          </a:p>
        </p:txBody>
      </p:sp>
    </p:spTree>
    <p:extLst>
      <p:ext uri="{BB962C8B-B14F-4D97-AF65-F5344CB8AC3E}">
        <p14:creationId xmlns:p14="http://schemas.microsoft.com/office/powerpoint/2010/main" val="260651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DATOS PARA AVALUO</a:t>
            </a:r>
            <a:endParaRPr lang="es-MX" dirty="0"/>
          </a:p>
        </p:txBody>
      </p:sp>
      <p:sp>
        <p:nvSpPr>
          <p:cNvPr id="4" name="30 Rectángulo"/>
          <p:cNvSpPr/>
          <p:nvPr/>
        </p:nvSpPr>
        <p:spPr>
          <a:xfrm>
            <a:off x="972171" y="2379065"/>
            <a:ext cx="1285875" cy="357187"/>
          </a:xfrm>
          <a:prstGeom prst="rect">
            <a:avLst/>
          </a:prstGeom>
          <a:solidFill>
            <a:srgbClr val="00206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/>
              <a:t>SUELO</a:t>
            </a:r>
            <a:endParaRPr lang="en-US" sz="1000" dirty="0"/>
          </a:p>
        </p:txBody>
      </p:sp>
      <p:sp>
        <p:nvSpPr>
          <p:cNvPr id="5" name="30 Rectángulo"/>
          <p:cNvSpPr/>
          <p:nvPr/>
        </p:nvSpPr>
        <p:spPr>
          <a:xfrm>
            <a:off x="994294" y="3251148"/>
            <a:ext cx="1285875" cy="357187"/>
          </a:xfrm>
          <a:prstGeom prst="rect">
            <a:avLst/>
          </a:prstGeom>
          <a:solidFill>
            <a:srgbClr val="00206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/>
              <a:t>CONSTRUCCIONES</a:t>
            </a:r>
            <a:endParaRPr lang="en-US" sz="1000" dirty="0"/>
          </a:p>
        </p:txBody>
      </p:sp>
      <p:sp>
        <p:nvSpPr>
          <p:cNvPr id="6" name="30 Rectángulo"/>
          <p:cNvSpPr/>
          <p:nvPr/>
        </p:nvSpPr>
        <p:spPr>
          <a:xfrm>
            <a:off x="968537" y="4060300"/>
            <a:ext cx="1285875" cy="357187"/>
          </a:xfrm>
          <a:prstGeom prst="rect">
            <a:avLst/>
          </a:prstGeom>
          <a:solidFill>
            <a:srgbClr val="00206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/>
              <a:t>I.E., E.A. Y O.C.</a:t>
            </a:r>
            <a:endParaRPr lang="en-US" sz="1000" dirty="0"/>
          </a:p>
        </p:txBody>
      </p:sp>
      <p:sp>
        <p:nvSpPr>
          <p:cNvPr id="7" name="30 Rectángulo"/>
          <p:cNvSpPr/>
          <p:nvPr/>
        </p:nvSpPr>
        <p:spPr>
          <a:xfrm>
            <a:off x="5583748" y="2348880"/>
            <a:ext cx="1285875" cy="357187"/>
          </a:xfrm>
          <a:prstGeom prst="rect">
            <a:avLst/>
          </a:prstGeom>
          <a:solidFill>
            <a:srgbClr val="00206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/>
              <a:t>SUELO</a:t>
            </a:r>
            <a:endParaRPr lang="en-US" sz="1000" dirty="0"/>
          </a:p>
        </p:txBody>
      </p:sp>
      <p:sp>
        <p:nvSpPr>
          <p:cNvPr id="8" name="30 Rectángulo"/>
          <p:cNvSpPr/>
          <p:nvPr/>
        </p:nvSpPr>
        <p:spPr>
          <a:xfrm>
            <a:off x="5605871" y="3220963"/>
            <a:ext cx="1285875" cy="357187"/>
          </a:xfrm>
          <a:prstGeom prst="rect">
            <a:avLst/>
          </a:prstGeom>
          <a:solidFill>
            <a:srgbClr val="00206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/>
              <a:t>CONSTRUCCIONES</a:t>
            </a:r>
            <a:endParaRPr lang="en-US" sz="1000" dirty="0"/>
          </a:p>
        </p:txBody>
      </p:sp>
      <p:sp>
        <p:nvSpPr>
          <p:cNvPr id="9" name="30 Rectángulo"/>
          <p:cNvSpPr/>
          <p:nvPr/>
        </p:nvSpPr>
        <p:spPr>
          <a:xfrm>
            <a:off x="5580114" y="4030115"/>
            <a:ext cx="1285875" cy="357187"/>
          </a:xfrm>
          <a:prstGeom prst="rect">
            <a:avLst/>
          </a:prstGeom>
          <a:solidFill>
            <a:srgbClr val="00206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/>
              <a:t>I.E., E.A. Y O.C.</a:t>
            </a:r>
            <a:endParaRPr lang="en-US" sz="1000" dirty="0"/>
          </a:p>
        </p:txBody>
      </p:sp>
      <p:sp>
        <p:nvSpPr>
          <p:cNvPr id="10" name="30 Rectángulo"/>
          <p:cNvSpPr/>
          <p:nvPr/>
        </p:nvSpPr>
        <p:spPr>
          <a:xfrm>
            <a:off x="5580113" y="4902198"/>
            <a:ext cx="1285875" cy="357187"/>
          </a:xfrm>
          <a:prstGeom prst="rect">
            <a:avLst/>
          </a:prstGeom>
          <a:solidFill>
            <a:srgbClr val="00206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/>
              <a:t>MAQUINARIA Y EQUIPO</a:t>
            </a:r>
            <a:endParaRPr lang="en-US" sz="1000" dirty="0"/>
          </a:p>
        </p:txBody>
      </p:sp>
      <p:sp>
        <p:nvSpPr>
          <p:cNvPr id="11" name="30 Rectángulo"/>
          <p:cNvSpPr/>
          <p:nvPr/>
        </p:nvSpPr>
        <p:spPr>
          <a:xfrm>
            <a:off x="5580112" y="5795783"/>
            <a:ext cx="1285875" cy="357187"/>
          </a:xfrm>
          <a:prstGeom prst="rect">
            <a:avLst/>
          </a:prstGeom>
          <a:solidFill>
            <a:srgbClr val="00206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/>
              <a:t>INTANGIBLES</a:t>
            </a:r>
            <a:endParaRPr lang="en-US" sz="1000" dirty="0"/>
          </a:p>
        </p:txBody>
      </p:sp>
      <p:sp>
        <p:nvSpPr>
          <p:cNvPr id="12" name="43 Rectángulo"/>
          <p:cNvSpPr/>
          <p:nvPr/>
        </p:nvSpPr>
        <p:spPr>
          <a:xfrm>
            <a:off x="683568" y="1747106"/>
            <a:ext cx="1836836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INMUEBLES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43 Rectángulo"/>
          <p:cNvSpPr/>
          <p:nvPr/>
        </p:nvSpPr>
        <p:spPr>
          <a:xfrm>
            <a:off x="4644008" y="1719024"/>
            <a:ext cx="3888432" cy="3519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INDUSTRIA MINERO-METALURGICA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43 Rectángulo"/>
          <p:cNvSpPr/>
          <p:nvPr/>
        </p:nvSpPr>
        <p:spPr>
          <a:xfrm>
            <a:off x="2574716" y="3181516"/>
            <a:ext cx="802243" cy="11229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>
                <a:solidFill>
                  <a:srgbClr val="0000FF"/>
                </a:solidFill>
              </a:rPr>
              <a:t>Plano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16" name="43 Rectángulo"/>
          <p:cNvSpPr/>
          <p:nvPr/>
        </p:nvSpPr>
        <p:spPr>
          <a:xfrm>
            <a:off x="2574717" y="3364103"/>
            <a:ext cx="989171" cy="145728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Predial</a:t>
            </a:r>
            <a:r>
              <a:rPr lang="en-US" sz="1000" dirty="0" smtClean="0">
                <a:solidFill>
                  <a:srgbClr val="0000FF"/>
                </a:solidFill>
              </a:rPr>
              <a:t>, Agua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17" name="43 Rectángulo"/>
          <p:cNvSpPr/>
          <p:nvPr/>
        </p:nvSpPr>
        <p:spPr>
          <a:xfrm>
            <a:off x="2574716" y="4149080"/>
            <a:ext cx="821183" cy="11689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Datos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18" name="43 Rectángulo"/>
          <p:cNvSpPr/>
          <p:nvPr/>
        </p:nvSpPr>
        <p:spPr>
          <a:xfrm>
            <a:off x="2574716" y="5051212"/>
            <a:ext cx="821183" cy="15604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Fotos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19" name="43 Rectángulo"/>
          <p:cNvSpPr/>
          <p:nvPr/>
        </p:nvSpPr>
        <p:spPr>
          <a:xfrm>
            <a:off x="2574715" y="4810576"/>
            <a:ext cx="821183" cy="136553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Visita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20" name="43 Rectángulo"/>
          <p:cNvSpPr/>
          <p:nvPr/>
        </p:nvSpPr>
        <p:spPr>
          <a:xfrm>
            <a:off x="2583027" y="5301208"/>
            <a:ext cx="821183" cy="159462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>
                <a:solidFill>
                  <a:srgbClr val="0000FF"/>
                </a:solidFill>
              </a:rPr>
              <a:t>Mercado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21" name="43 Rectángulo"/>
          <p:cNvSpPr/>
          <p:nvPr/>
        </p:nvSpPr>
        <p:spPr>
          <a:xfrm>
            <a:off x="2583026" y="5572435"/>
            <a:ext cx="821183" cy="127446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Gabinete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23" name="30 Rectángulo"/>
          <p:cNvSpPr/>
          <p:nvPr/>
        </p:nvSpPr>
        <p:spPr>
          <a:xfrm>
            <a:off x="994294" y="6378750"/>
            <a:ext cx="1285875" cy="357187"/>
          </a:xfrm>
          <a:prstGeom prst="rect">
            <a:avLst/>
          </a:prstGeom>
          <a:solidFill>
            <a:srgbClr val="CC33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/>
              <a:t>AVALUO</a:t>
            </a:r>
            <a:endParaRPr lang="en-US" sz="1000" dirty="0"/>
          </a:p>
        </p:txBody>
      </p:sp>
      <p:sp>
        <p:nvSpPr>
          <p:cNvPr id="28" name="43 Rectángulo"/>
          <p:cNvSpPr/>
          <p:nvPr/>
        </p:nvSpPr>
        <p:spPr>
          <a:xfrm>
            <a:off x="2578646" y="3581840"/>
            <a:ext cx="1705322" cy="13519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Servicios</a:t>
            </a:r>
            <a:r>
              <a:rPr lang="en-US" sz="1000" dirty="0" smtClean="0">
                <a:solidFill>
                  <a:srgbClr val="0000FF"/>
                </a:solidFill>
              </a:rPr>
              <a:t> e </a:t>
            </a:r>
            <a:r>
              <a:rPr lang="en-US" sz="1000" dirty="0" err="1" smtClean="0">
                <a:solidFill>
                  <a:srgbClr val="0000FF"/>
                </a:solidFill>
              </a:rPr>
              <a:t>Infraestructura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0" name="43 Rectángulo"/>
          <p:cNvSpPr/>
          <p:nvPr/>
        </p:nvSpPr>
        <p:spPr>
          <a:xfrm>
            <a:off x="7239954" y="2318695"/>
            <a:ext cx="821183" cy="10219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Escritura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1" name="43 Rectángulo"/>
          <p:cNvSpPr/>
          <p:nvPr/>
        </p:nvSpPr>
        <p:spPr>
          <a:xfrm>
            <a:off x="7255236" y="3100684"/>
            <a:ext cx="802243" cy="11229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>
                <a:solidFill>
                  <a:srgbClr val="0000FF"/>
                </a:solidFill>
              </a:rPr>
              <a:t>Plano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2" name="43 Rectángulo"/>
          <p:cNvSpPr/>
          <p:nvPr/>
        </p:nvSpPr>
        <p:spPr>
          <a:xfrm>
            <a:off x="7255237" y="3283272"/>
            <a:ext cx="1493227" cy="144508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Predial</a:t>
            </a:r>
            <a:r>
              <a:rPr lang="en-US" sz="1000" dirty="0" smtClean="0">
                <a:solidFill>
                  <a:srgbClr val="0000FF"/>
                </a:solidFill>
              </a:rPr>
              <a:t>, Agua-</a:t>
            </a:r>
            <a:r>
              <a:rPr lang="en-US" sz="1000" dirty="0" err="1" smtClean="0">
                <a:solidFill>
                  <a:srgbClr val="0000FF"/>
                </a:solidFill>
              </a:rPr>
              <a:t>concesion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3" name="43 Rectángulo"/>
          <p:cNvSpPr/>
          <p:nvPr/>
        </p:nvSpPr>
        <p:spPr>
          <a:xfrm>
            <a:off x="7255236" y="4005064"/>
            <a:ext cx="821183" cy="11689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Datos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5" name="43 Rectángulo"/>
          <p:cNvSpPr/>
          <p:nvPr/>
        </p:nvSpPr>
        <p:spPr>
          <a:xfrm>
            <a:off x="7236296" y="2527155"/>
            <a:ext cx="821183" cy="10008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Concesion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7" name="43 Rectángulo"/>
          <p:cNvSpPr/>
          <p:nvPr/>
        </p:nvSpPr>
        <p:spPr>
          <a:xfrm>
            <a:off x="7236296" y="3499788"/>
            <a:ext cx="1705322" cy="13641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Servicios</a:t>
            </a:r>
            <a:r>
              <a:rPr lang="en-US" sz="1000" dirty="0" smtClean="0">
                <a:solidFill>
                  <a:srgbClr val="0000FF"/>
                </a:solidFill>
              </a:rPr>
              <a:t> e </a:t>
            </a:r>
            <a:r>
              <a:rPr lang="en-US" sz="1000" dirty="0" err="1" smtClean="0">
                <a:solidFill>
                  <a:srgbClr val="0000FF"/>
                </a:solidFill>
              </a:rPr>
              <a:t>Infraestructura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8" name="43 Rectángulo"/>
          <p:cNvSpPr/>
          <p:nvPr/>
        </p:nvSpPr>
        <p:spPr>
          <a:xfrm>
            <a:off x="7214971" y="4725144"/>
            <a:ext cx="1173453" cy="11103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Listado</a:t>
            </a:r>
            <a:r>
              <a:rPr lang="en-US" sz="1000" dirty="0" smtClean="0">
                <a:solidFill>
                  <a:srgbClr val="0000FF"/>
                </a:solidFill>
              </a:rPr>
              <a:t> de </a:t>
            </a:r>
            <a:r>
              <a:rPr lang="en-US" sz="1000" dirty="0" err="1" smtClean="0">
                <a:solidFill>
                  <a:srgbClr val="0000FF"/>
                </a:solidFill>
              </a:rPr>
              <a:t>Equipo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9" name="43 Rectángulo"/>
          <p:cNvSpPr/>
          <p:nvPr/>
        </p:nvSpPr>
        <p:spPr>
          <a:xfrm>
            <a:off x="7205035" y="4913594"/>
            <a:ext cx="1687445" cy="16013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Facturas</a:t>
            </a:r>
            <a:r>
              <a:rPr lang="en-US" sz="1000" dirty="0" smtClean="0">
                <a:solidFill>
                  <a:srgbClr val="0000FF"/>
                </a:solidFill>
              </a:rPr>
              <a:t>, </a:t>
            </a:r>
            <a:r>
              <a:rPr lang="en-US" sz="1000" dirty="0" err="1" smtClean="0">
                <a:solidFill>
                  <a:srgbClr val="0000FF"/>
                </a:solidFill>
              </a:rPr>
              <a:t>Especificaciones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0" name="43 Rectángulo"/>
          <p:cNvSpPr/>
          <p:nvPr/>
        </p:nvSpPr>
        <p:spPr>
          <a:xfrm>
            <a:off x="7187158" y="5164797"/>
            <a:ext cx="1705322" cy="13641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Diagramas</a:t>
            </a:r>
            <a:r>
              <a:rPr lang="en-US" sz="1000" dirty="0" smtClean="0">
                <a:solidFill>
                  <a:srgbClr val="0000FF"/>
                </a:solidFill>
              </a:rPr>
              <a:t> de </a:t>
            </a:r>
            <a:r>
              <a:rPr lang="en-US" sz="1000" dirty="0" err="1" smtClean="0">
                <a:solidFill>
                  <a:srgbClr val="0000FF"/>
                </a:solidFill>
              </a:rPr>
              <a:t>Flujo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1" name="43 Rectángulo"/>
          <p:cNvSpPr/>
          <p:nvPr/>
        </p:nvSpPr>
        <p:spPr>
          <a:xfrm>
            <a:off x="7188966" y="5373216"/>
            <a:ext cx="1705322" cy="13641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Capacidades</a:t>
            </a:r>
            <a:r>
              <a:rPr lang="en-US" sz="1000" dirty="0" smtClean="0">
                <a:solidFill>
                  <a:srgbClr val="0000FF"/>
                </a:solidFill>
              </a:rPr>
              <a:t>, </a:t>
            </a:r>
            <a:r>
              <a:rPr lang="en-US" sz="1000" dirty="0" err="1" smtClean="0">
                <a:solidFill>
                  <a:srgbClr val="0000FF"/>
                </a:solidFill>
              </a:rPr>
              <a:t>infraestructura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2" name="43 Rectángulo"/>
          <p:cNvSpPr/>
          <p:nvPr/>
        </p:nvSpPr>
        <p:spPr>
          <a:xfrm>
            <a:off x="7161414" y="5981004"/>
            <a:ext cx="821944" cy="13257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>
                <a:solidFill>
                  <a:srgbClr val="0000FF"/>
                </a:solidFill>
              </a:rPr>
              <a:t>Mina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3" name="43 Rectángulo"/>
          <p:cNvSpPr/>
          <p:nvPr/>
        </p:nvSpPr>
        <p:spPr>
          <a:xfrm>
            <a:off x="2570154" y="2534719"/>
            <a:ext cx="821183" cy="10219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Escritura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4" name="43 Rectángulo"/>
          <p:cNvSpPr/>
          <p:nvPr/>
        </p:nvSpPr>
        <p:spPr>
          <a:xfrm>
            <a:off x="7162175" y="5825041"/>
            <a:ext cx="821183" cy="10008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Concesion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5" name="30 Rectángulo"/>
          <p:cNvSpPr/>
          <p:nvPr/>
        </p:nvSpPr>
        <p:spPr>
          <a:xfrm>
            <a:off x="5590381" y="6378750"/>
            <a:ext cx="1285875" cy="357187"/>
          </a:xfrm>
          <a:prstGeom prst="rect">
            <a:avLst/>
          </a:prstGeom>
          <a:solidFill>
            <a:srgbClr val="CC33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/>
              <a:t>AVALUO</a:t>
            </a:r>
            <a:endParaRPr lang="en-US" sz="1000" dirty="0"/>
          </a:p>
        </p:txBody>
      </p:sp>
      <p:sp>
        <p:nvSpPr>
          <p:cNvPr id="46" name="43 Rectángulo"/>
          <p:cNvSpPr/>
          <p:nvPr/>
        </p:nvSpPr>
        <p:spPr>
          <a:xfrm>
            <a:off x="7161414" y="6165304"/>
            <a:ext cx="821944" cy="13257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Soportes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7" name="43 Rectángulo"/>
          <p:cNvSpPr/>
          <p:nvPr/>
        </p:nvSpPr>
        <p:spPr>
          <a:xfrm>
            <a:off x="7262377" y="4199915"/>
            <a:ext cx="1705322" cy="13641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Servicios</a:t>
            </a:r>
            <a:r>
              <a:rPr lang="en-US" sz="1000" dirty="0" smtClean="0">
                <a:solidFill>
                  <a:srgbClr val="0000FF"/>
                </a:solidFill>
              </a:rPr>
              <a:t> e </a:t>
            </a:r>
            <a:r>
              <a:rPr lang="en-US" sz="1000" dirty="0" err="1" smtClean="0">
                <a:solidFill>
                  <a:srgbClr val="0000FF"/>
                </a:solidFill>
              </a:rPr>
              <a:t>Infraestructura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8" name="43 Rectángulo"/>
          <p:cNvSpPr/>
          <p:nvPr/>
        </p:nvSpPr>
        <p:spPr>
          <a:xfrm>
            <a:off x="4129382" y="5056717"/>
            <a:ext cx="821183" cy="15604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Fotos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9" name="43 Rectángulo"/>
          <p:cNvSpPr/>
          <p:nvPr/>
        </p:nvSpPr>
        <p:spPr>
          <a:xfrm>
            <a:off x="4129381" y="4816081"/>
            <a:ext cx="821183" cy="136553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Visita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50" name="43 Rectángulo"/>
          <p:cNvSpPr/>
          <p:nvPr/>
        </p:nvSpPr>
        <p:spPr>
          <a:xfrm>
            <a:off x="4137693" y="5306713"/>
            <a:ext cx="821183" cy="159462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smtClean="0">
                <a:solidFill>
                  <a:srgbClr val="0000FF"/>
                </a:solidFill>
              </a:rPr>
              <a:t>Mercado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51" name="43 Rectángulo"/>
          <p:cNvSpPr/>
          <p:nvPr/>
        </p:nvSpPr>
        <p:spPr>
          <a:xfrm>
            <a:off x="4129380" y="5777983"/>
            <a:ext cx="821183" cy="127446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Gabinete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52" name="43 Rectángulo"/>
          <p:cNvSpPr/>
          <p:nvPr/>
        </p:nvSpPr>
        <p:spPr>
          <a:xfrm>
            <a:off x="4129381" y="5544277"/>
            <a:ext cx="874667" cy="155604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000" dirty="0" err="1" smtClean="0">
                <a:solidFill>
                  <a:srgbClr val="0000FF"/>
                </a:solidFill>
              </a:rPr>
              <a:t>Cotizaciones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646887" y="6478838"/>
            <a:ext cx="1420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/>
            <a:r>
              <a:rPr lang="en-US" altLang="es-MX" dirty="0" err="1">
                <a:solidFill>
                  <a:srgbClr val="FFFF00"/>
                </a:solidFill>
              </a:rPr>
              <a:t>vlanko</a:t>
            </a:r>
            <a:r>
              <a:rPr lang="en-US" altLang="es-MX" dirty="0">
                <a:solidFill>
                  <a:srgbClr val="FFFF00"/>
                </a:solidFill>
              </a:rPr>
              <a:t> 1809</a:t>
            </a:r>
          </a:p>
        </p:txBody>
      </p:sp>
    </p:spTree>
    <p:extLst>
      <p:ext uri="{BB962C8B-B14F-4D97-AF65-F5344CB8AC3E}">
        <p14:creationId xmlns:p14="http://schemas.microsoft.com/office/powerpoint/2010/main" val="398083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TM04033929[[fn=Pizarra]]</Template>
  <TotalTime>17497</TotalTime>
  <Words>480</Words>
  <Application>Microsoft Office PowerPoint</Application>
  <PresentationFormat>Presentación en pantalla (4:3)</PresentationFormat>
  <Paragraphs>103</Paragraphs>
  <Slides>7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Corbel</vt:lpstr>
      <vt:lpstr>Tahoma</vt:lpstr>
      <vt:lpstr>Wingdings</vt:lpstr>
      <vt:lpstr>Wingdings 2</vt:lpstr>
      <vt:lpstr>Wingdings 3</vt:lpstr>
      <vt:lpstr>Módulo</vt:lpstr>
      <vt:lpstr>Presentación de PowerPoint</vt:lpstr>
      <vt:lpstr>GOLD</vt:lpstr>
      <vt:lpstr>Presentación de PowerPoint</vt:lpstr>
      <vt:lpstr>AMPLITUD DEL AVALUO</vt:lpstr>
      <vt:lpstr>RECOMENDACIONES</vt:lpstr>
      <vt:lpstr>DEFINICIONES INDAABIN</vt:lpstr>
      <vt:lpstr>DATOS PARA AVALUO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INTRODUCCION A LA VALUACION</dc:title>
  <dc:creator>.</dc:creator>
  <cp:lastModifiedBy>Benjamin Blanco</cp:lastModifiedBy>
  <cp:revision>265</cp:revision>
  <cp:lastPrinted>2018-09-04T19:51:47Z</cp:lastPrinted>
  <dcterms:created xsi:type="dcterms:W3CDTF">2008-01-14T14:46:12Z</dcterms:created>
  <dcterms:modified xsi:type="dcterms:W3CDTF">2018-09-04T23:21:13Z</dcterms:modified>
</cp:coreProperties>
</file>